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9" r:id="rId6"/>
    <p:sldId id="313" r:id="rId7"/>
    <p:sldId id="316" r:id="rId8"/>
    <p:sldId id="319" r:id="rId9"/>
    <p:sldId id="320" r:id="rId10"/>
    <p:sldId id="311" r:id="rId11"/>
    <p:sldId id="312" r:id="rId12"/>
    <p:sldId id="310" r:id="rId13"/>
    <p:sldId id="322" r:id="rId14"/>
    <p:sldId id="323" r:id="rId15"/>
    <p:sldId id="32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9" autoAdjust="0"/>
  </p:normalViewPr>
  <p:slideViewPr>
    <p:cSldViewPr snapToGrid="0">
      <p:cViewPr varScale="1">
        <p:scale>
          <a:sx n="120" d="100"/>
          <a:sy n="120" d="100"/>
        </p:scale>
        <p:origin x="120"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31801F-7DD4-4072-86C3-BA975FC24A1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CF0E0C3-F29B-4CAE-90B4-987172A4C858}">
      <dgm:prSet custT="1"/>
      <dgm:spPr/>
      <dgm:t>
        <a:bodyPr/>
        <a:lstStyle/>
        <a:p>
          <a:r>
            <a:rPr lang="en-US" sz="2000" b="1" i="0" kern="1200" dirty="0" err="1">
              <a:solidFill>
                <a:srgbClr val="FFFFFF"/>
              </a:solidFill>
              <a:latin typeface="Speak Pro" panose="020F0502020204030204"/>
              <a:ea typeface="+mn-ea"/>
              <a:cs typeface="+mn-cs"/>
            </a:rPr>
            <a:t>Laleh</a:t>
          </a:r>
          <a:r>
            <a:rPr lang="en-US" sz="2000" b="1" i="0" kern="1200" dirty="0">
              <a:solidFill>
                <a:srgbClr val="FFFFFF"/>
              </a:solidFill>
              <a:latin typeface="Speak Pro" panose="020F0502020204030204"/>
              <a:ea typeface="+mn-ea"/>
              <a:cs typeface="+mn-cs"/>
            </a:rPr>
            <a:t>—</a:t>
          </a:r>
          <a:r>
            <a:rPr lang="en-US" sz="1500" b="1" i="0" kern="1200" dirty="0"/>
            <a:t>New York Times API data mining, cleaning using Pandas, create CSV </a:t>
          </a:r>
          <a:br>
            <a:rPr lang="en-US" sz="1500" b="1" i="0" kern="1200" dirty="0"/>
          </a:br>
          <a:r>
            <a:rPr lang="en-US" sz="1500" b="1" i="0" kern="1200" dirty="0"/>
            <a:t>file, help with summary and PPT </a:t>
          </a:r>
        </a:p>
      </dgm:t>
    </dgm:pt>
    <dgm:pt modelId="{2DCCA6A9-5ABD-47B0-BC11-1E3BE62A894F}" type="parTrans" cxnId="{DDADD288-D967-4555-9DC9-E37E03A207DF}">
      <dgm:prSet/>
      <dgm:spPr/>
      <dgm:t>
        <a:bodyPr/>
        <a:lstStyle/>
        <a:p>
          <a:endParaRPr lang="en-US"/>
        </a:p>
      </dgm:t>
    </dgm:pt>
    <dgm:pt modelId="{AD0A255D-9B72-4092-A10E-AD00638A6610}" type="sibTrans" cxnId="{DDADD288-D967-4555-9DC9-E37E03A207DF}">
      <dgm:prSet/>
      <dgm:spPr/>
      <dgm:t>
        <a:bodyPr/>
        <a:lstStyle/>
        <a:p>
          <a:endParaRPr lang="en-US"/>
        </a:p>
      </dgm:t>
    </dgm:pt>
    <dgm:pt modelId="{3D6A0CCA-BB6E-49EF-98A3-7A42EB390416}">
      <dgm:prSet custT="1"/>
      <dgm:spPr/>
      <dgm:t>
        <a:bodyPr/>
        <a:lstStyle/>
        <a:p>
          <a:r>
            <a:rPr lang="en-US" sz="2000" b="1" i="0" kern="1200" dirty="0">
              <a:solidFill>
                <a:srgbClr val="FFFFFF"/>
              </a:solidFill>
              <a:latin typeface="Speak Pro" panose="020F0502020204030204"/>
              <a:ea typeface="+mn-ea"/>
              <a:cs typeface="+mn-cs"/>
            </a:rPr>
            <a:t>Angele—</a:t>
          </a:r>
          <a:r>
            <a:rPr lang="en-US" sz="1500" b="1" i="0" kern="1200" dirty="0"/>
            <a:t>Rainforest API data mining, cleaning using Pandas, merge with prior </a:t>
          </a:r>
          <a:br>
            <a:rPr lang="en-US" sz="1500" b="1" kern="1200" dirty="0"/>
          </a:br>
          <a:r>
            <a:rPr lang="en-US" sz="1500" b="1" i="0" kern="1200" dirty="0"/>
            <a:t>CSV file and clean, write-up summarizing major findings, assist with PPT</a:t>
          </a:r>
          <a:endParaRPr lang="en-US" sz="1500" b="1" kern="1200" dirty="0"/>
        </a:p>
      </dgm:t>
    </dgm:pt>
    <dgm:pt modelId="{4D1E2719-3C13-45CF-AA37-B7FCF291CF60}" type="parTrans" cxnId="{21867087-BB29-4DB8-8DED-D063066B2889}">
      <dgm:prSet/>
      <dgm:spPr/>
      <dgm:t>
        <a:bodyPr/>
        <a:lstStyle/>
        <a:p>
          <a:endParaRPr lang="en-US"/>
        </a:p>
      </dgm:t>
    </dgm:pt>
    <dgm:pt modelId="{6A5E9E3E-13A8-4134-B930-66DDFDCD678E}" type="sibTrans" cxnId="{21867087-BB29-4DB8-8DED-D063066B2889}">
      <dgm:prSet/>
      <dgm:spPr/>
      <dgm:t>
        <a:bodyPr/>
        <a:lstStyle/>
        <a:p>
          <a:endParaRPr lang="en-US"/>
        </a:p>
      </dgm:t>
    </dgm:pt>
    <dgm:pt modelId="{08A2EF38-BA78-4167-9ED2-EB9F7191585F}">
      <dgm:prSet custT="1"/>
      <dgm:spPr/>
      <dgm:t>
        <a:bodyPr/>
        <a:lstStyle/>
        <a:p>
          <a:r>
            <a:rPr lang="en-US" sz="2000" b="1" i="0" kern="1200" dirty="0">
              <a:solidFill>
                <a:srgbClr val="FFFFFF"/>
              </a:solidFill>
              <a:latin typeface="Speak Pro" panose="020F0502020204030204"/>
              <a:ea typeface="+mn-ea"/>
              <a:cs typeface="+mn-cs"/>
            </a:rPr>
            <a:t>Norma</a:t>
          </a:r>
          <a:r>
            <a:rPr lang="en-US" sz="1500" b="1" i="0" kern="1200" dirty="0"/>
            <a:t>—For some of the research questions: conduct exploratory data </a:t>
          </a:r>
          <a:br>
            <a:rPr lang="en-US" sz="1500" b="1" kern="1200" dirty="0"/>
          </a:br>
          <a:r>
            <a:rPr lang="en-US" sz="1500" b="1" i="0" kern="1200" dirty="0"/>
            <a:t>analyses with Pandas, data visualizations (Pandas and/or matplotlib), </a:t>
          </a:r>
          <a:br>
            <a:rPr lang="en-US" sz="1500" b="1" kern="1200" dirty="0"/>
          </a:br>
          <a:r>
            <a:rPr lang="en-US" sz="1500" b="1" i="0" kern="1200" dirty="0"/>
            <a:t>assemble PowerPoint and add visuals</a:t>
          </a:r>
          <a:endParaRPr lang="en-US" sz="1500" b="1" kern="1200" dirty="0"/>
        </a:p>
      </dgm:t>
    </dgm:pt>
    <dgm:pt modelId="{6B933A0E-A703-4CDC-9BB6-1A205B3791B3}" type="parTrans" cxnId="{E44E9918-0433-4126-9E7C-75AA537357F5}">
      <dgm:prSet/>
      <dgm:spPr/>
      <dgm:t>
        <a:bodyPr/>
        <a:lstStyle/>
        <a:p>
          <a:endParaRPr lang="en-US"/>
        </a:p>
      </dgm:t>
    </dgm:pt>
    <dgm:pt modelId="{489A38B8-C0CB-4C80-8FC6-0E5B2AB0804B}" type="sibTrans" cxnId="{E44E9918-0433-4126-9E7C-75AA537357F5}">
      <dgm:prSet/>
      <dgm:spPr/>
      <dgm:t>
        <a:bodyPr/>
        <a:lstStyle/>
        <a:p>
          <a:endParaRPr lang="en-US"/>
        </a:p>
      </dgm:t>
    </dgm:pt>
    <dgm:pt modelId="{86FECDDE-AD4F-4273-834D-F499F300AB8B}">
      <dgm:prSet custT="1"/>
      <dgm:spPr/>
      <dgm:t>
        <a:bodyPr/>
        <a:lstStyle/>
        <a:p>
          <a:r>
            <a:rPr lang="en-US" sz="2000" b="1" i="0" kern="1200" dirty="0">
              <a:solidFill>
                <a:srgbClr val="FFFFFF"/>
              </a:solidFill>
              <a:latin typeface="Speak Pro" panose="020F0502020204030204"/>
              <a:ea typeface="+mn-ea"/>
              <a:cs typeface="+mn-cs"/>
            </a:rPr>
            <a:t>Kristen—</a:t>
          </a:r>
          <a:r>
            <a:rPr lang="en-US" sz="1500" b="1" i="0" kern="1200" dirty="0"/>
            <a:t> For some of the research questions: conduct exploratory data </a:t>
          </a:r>
          <a:br>
            <a:rPr lang="en-US" sz="1500" b="1" kern="1200" dirty="0"/>
          </a:br>
          <a:r>
            <a:rPr lang="en-US" sz="1500" b="1" i="0" kern="1200" dirty="0"/>
            <a:t>analyses with Pandas, data visualizations (Pandas and/or matplotlib), assist </a:t>
          </a:r>
          <a:br>
            <a:rPr lang="en-US" sz="1500" b="1" kern="1200" dirty="0"/>
          </a:br>
          <a:r>
            <a:rPr lang="en-US" sz="1500" b="1" i="0" kern="1200" dirty="0"/>
            <a:t>with PowerPoint and add visuals, assist with summary</a:t>
          </a:r>
          <a:endParaRPr lang="en-US" sz="1500" b="1" kern="1200" dirty="0"/>
        </a:p>
      </dgm:t>
    </dgm:pt>
    <dgm:pt modelId="{F845CA23-9FA3-4E33-B61A-00E3F6C96025}" type="parTrans" cxnId="{3EB754D7-B74D-4DE0-B46C-3A5B44AAF48C}">
      <dgm:prSet/>
      <dgm:spPr/>
      <dgm:t>
        <a:bodyPr/>
        <a:lstStyle/>
        <a:p>
          <a:endParaRPr lang="en-US"/>
        </a:p>
      </dgm:t>
    </dgm:pt>
    <dgm:pt modelId="{82E34259-EA18-4ABC-87A7-DE9D692553DE}" type="sibTrans" cxnId="{3EB754D7-B74D-4DE0-B46C-3A5B44AAF48C}">
      <dgm:prSet/>
      <dgm:spPr/>
      <dgm:t>
        <a:bodyPr/>
        <a:lstStyle/>
        <a:p>
          <a:endParaRPr lang="en-US"/>
        </a:p>
      </dgm:t>
    </dgm:pt>
    <dgm:pt modelId="{5FD5C5C6-5FC9-4ACA-878A-393AA6B000FE}">
      <dgm:prSet custT="1"/>
      <dgm:spPr/>
      <dgm:t>
        <a:bodyPr/>
        <a:lstStyle/>
        <a:p>
          <a:r>
            <a:rPr lang="en-US" sz="2000" b="1" i="0" kern="1200" dirty="0" err="1">
              <a:solidFill>
                <a:srgbClr val="FFFFFF"/>
              </a:solidFill>
              <a:latin typeface="Speak Pro" panose="020F0502020204030204"/>
              <a:ea typeface="+mn-ea"/>
              <a:cs typeface="+mn-cs"/>
            </a:rPr>
            <a:t>Swapnali</a:t>
          </a:r>
          <a:r>
            <a:rPr lang="en-US" sz="2000" b="1" i="0" kern="1200" dirty="0">
              <a:solidFill>
                <a:srgbClr val="FFFFFF"/>
              </a:solidFill>
              <a:latin typeface="Speak Pro" panose="020F0502020204030204"/>
              <a:ea typeface="+mn-ea"/>
              <a:cs typeface="+mn-cs"/>
            </a:rPr>
            <a:t>—</a:t>
          </a:r>
          <a:r>
            <a:rPr lang="en-US" sz="1700" b="1" i="0" kern="1200" dirty="0"/>
            <a:t> For some research questions: conduct exploratory data analyses </a:t>
          </a:r>
          <a:br>
            <a:rPr lang="en-US" sz="1700" b="1" kern="1200" dirty="0"/>
          </a:br>
          <a:r>
            <a:rPr lang="en-US" sz="1700" b="1" i="0" kern="1200" dirty="0"/>
            <a:t>with Pandas, data visualizations (Pandas and/or matplotlib), assist with </a:t>
          </a:r>
          <a:br>
            <a:rPr lang="en-US" sz="1700" b="1" kern="1200" dirty="0"/>
          </a:br>
          <a:r>
            <a:rPr lang="en-US" sz="1700" b="1" i="0" kern="1200" dirty="0"/>
            <a:t>reviewing PPT and summary</a:t>
          </a:r>
          <a:endParaRPr lang="en-US" sz="1700" b="1" kern="1200" dirty="0"/>
        </a:p>
      </dgm:t>
    </dgm:pt>
    <dgm:pt modelId="{2DB19371-D590-4D52-AEA3-9B84F3CC0A71}" type="parTrans" cxnId="{A92467AA-0BE0-46AC-B113-B5117E0CA75F}">
      <dgm:prSet/>
      <dgm:spPr/>
      <dgm:t>
        <a:bodyPr/>
        <a:lstStyle/>
        <a:p>
          <a:endParaRPr lang="en-US"/>
        </a:p>
      </dgm:t>
    </dgm:pt>
    <dgm:pt modelId="{E465A2BD-E760-49B7-B627-FD3A9557991E}" type="sibTrans" cxnId="{A92467AA-0BE0-46AC-B113-B5117E0CA75F}">
      <dgm:prSet/>
      <dgm:spPr/>
      <dgm:t>
        <a:bodyPr/>
        <a:lstStyle/>
        <a:p>
          <a:endParaRPr lang="en-US"/>
        </a:p>
      </dgm:t>
    </dgm:pt>
    <dgm:pt modelId="{DE6A8469-CE67-4B8E-BB0D-9F3D27FE8328}" type="pres">
      <dgm:prSet presAssocID="{8631801F-7DD4-4072-86C3-BA975FC24A19}" presName="diagram" presStyleCnt="0">
        <dgm:presLayoutVars>
          <dgm:dir/>
          <dgm:resizeHandles val="exact"/>
        </dgm:presLayoutVars>
      </dgm:prSet>
      <dgm:spPr/>
    </dgm:pt>
    <dgm:pt modelId="{1E13CA49-AE47-4AEC-8270-61D410B59089}" type="pres">
      <dgm:prSet presAssocID="{ACF0E0C3-F29B-4CAE-90B4-987172A4C858}" presName="node" presStyleLbl="node1" presStyleIdx="0" presStyleCnt="5" custLinFactNeighborX="273" custLinFactNeighborY="-2538">
        <dgm:presLayoutVars>
          <dgm:bulletEnabled val="1"/>
        </dgm:presLayoutVars>
      </dgm:prSet>
      <dgm:spPr/>
    </dgm:pt>
    <dgm:pt modelId="{4BB565C5-F4AD-4052-8FAC-1AD07E1314B8}" type="pres">
      <dgm:prSet presAssocID="{AD0A255D-9B72-4092-A10E-AD00638A6610}" presName="sibTrans" presStyleCnt="0"/>
      <dgm:spPr/>
    </dgm:pt>
    <dgm:pt modelId="{5289E0F6-7374-4938-89B7-E1B6B3DBE300}" type="pres">
      <dgm:prSet presAssocID="{3D6A0CCA-BB6E-49EF-98A3-7A42EB390416}" presName="node" presStyleLbl="node1" presStyleIdx="1" presStyleCnt="5">
        <dgm:presLayoutVars>
          <dgm:bulletEnabled val="1"/>
        </dgm:presLayoutVars>
      </dgm:prSet>
      <dgm:spPr/>
    </dgm:pt>
    <dgm:pt modelId="{09D37176-A25C-4E2B-B68B-204B0BAA984B}" type="pres">
      <dgm:prSet presAssocID="{6A5E9E3E-13A8-4134-B930-66DDFDCD678E}" presName="sibTrans" presStyleCnt="0"/>
      <dgm:spPr/>
    </dgm:pt>
    <dgm:pt modelId="{D43758CA-205E-4357-A162-648A2367EF24}" type="pres">
      <dgm:prSet presAssocID="{08A2EF38-BA78-4167-9ED2-EB9F7191585F}" presName="node" presStyleLbl="node1" presStyleIdx="2" presStyleCnt="5">
        <dgm:presLayoutVars>
          <dgm:bulletEnabled val="1"/>
        </dgm:presLayoutVars>
      </dgm:prSet>
      <dgm:spPr/>
    </dgm:pt>
    <dgm:pt modelId="{A81F8119-27C3-461C-A33C-6A450E376A32}" type="pres">
      <dgm:prSet presAssocID="{489A38B8-C0CB-4C80-8FC6-0E5B2AB0804B}" presName="sibTrans" presStyleCnt="0"/>
      <dgm:spPr/>
    </dgm:pt>
    <dgm:pt modelId="{09AD2D01-3493-4764-A63B-FCB5972B4814}" type="pres">
      <dgm:prSet presAssocID="{86FECDDE-AD4F-4273-834D-F499F300AB8B}" presName="node" presStyleLbl="node1" presStyleIdx="3" presStyleCnt="5">
        <dgm:presLayoutVars>
          <dgm:bulletEnabled val="1"/>
        </dgm:presLayoutVars>
      </dgm:prSet>
      <dgm:spPr/>
    </dgm:pt>
    <dgm:pt modelId="{A024F13D-3786-42D8-B628-6058B27CA5FA}" type="pres">
      <dgm:prSet presAssocID="{82E34259-EA18-4ABC-87A7-DE9D692553DE}" presName="sibTrans" presStyleCnt="0"/>
      <dgm:spPr/>
    </dgm:pt>
    <dgm:pt modelId="{F5A966E8-5AD1-47BF-856F-7F27BDE72F31}" type="pres">
      <dgm:prSet presAssocID="{5FD5C5C6-5FC9-4ACA-878A-393AA6B000FE}" presName="node" presStyleLbl="node1" presStyleIdx="4" presStyleCnt="5">
        <dgm:presLayoutVars>
          <dgm:bulletEnabled val="1"/>
        </dgm:presLayoutVars>
      </dgm:prSet>
      <dgm:spPr/>
    </dgm:pt>
  </dgm:ptLst>
  <dgm:cxnLst>
    <dgm:cxn modelId="{E44E9918-0433-4126-9E7C-75AA537357F5}" srcId="{8631801F-7DD4-4072-86C3-BA975FC24A19}" destId="{08A2EF38-BA78-4167-9ED2-EB9F7191585F}" srcOrd="2" destOrd="0" parTransId="{6B933A0E-A703-4CDC-9BB6-1A205B3791B3}" sibTransId="{489A38B8-C0CB-4C80-8FC6-0E5B2AB0804B}"/>
    <dgm:cxn modelId="{BC26F47D-5AE9-4BA1-B32B-7FEBC1406CB0}" type="presOf" srcId="{86FECDDE-AD4F-4273-834D-F499F300AB8B}" destId="{09AD2D01-3493-4764-A63B-FCB5972B4814}" srcOrd="0" destOrd="0" presId="urn:microsoft.com/office/officeart/2005/8/layout/default"/>
    <dgm:cxn modelId="{3B8EC381-044B-440D-9164-D9F1634BD4DB}" type="presOf" srcId="{5FD5C5C6-5FC9-4ACA-878A-393AA6B000FE}" destId="{F5A966E8-5AD1-47BF-856F-7F27BDE72F31}" srcOrd="0" destOrd="0" presId="urn:microsoft.com/office/officeart/2005/8/layout/default"/>
    <dgm:cxn modelId="{21867087-BB29-4DB8-8DED-D063066B2889}" srcId="{8631801F-7DD4-4072-86C3-BA975FC24A19}" destId="{3D6A0CCA-BB6E-49EF-98A3-7A42EB390416}" srcOrd="1" destOrd="0" parTransId="{4D1E2719-3C13-45CF-AA37-B7FCF291CF60}" sibTransId="{6A5E9E3E-13A8-4134-B930-66DDFDCD678E}"/>
    <dgm:cxn modelId="{DDADD288-D967-4555-9DC9-E37E03A207DF}" srcId="{8631801F-7DD4-4072-86C3-BA975FC24A19}" destId="{ACF0E0C3-F29B-4CAE-90B4-987172A4C858}" srcOrd="0" destOrd="0" parTransId="{2DCCA6A9-5ABD-47B0-BC11-1E3BE62A894F}" sibTransId="{AD0A255D-9B72-4092-A10E-AD00638A6610}"/>
    <dgm:cxn modelId="{A92467AA-0BE0-46AC-B113-B5117E0CA75F}" srcId="{8631801F-7DD4-4072-86C3-BA975FC24A19}" destId="{5FD5C5C6-5FC9-4ACA-878A-393AA6B000FE}" srcOrd="4" destOrd="0" parTransId="{2DB19371-D590-4D52-AEA3-9B84F3CC0A71}" sibTransId="{E465A2BD-E760-49B7-B627-FD3A9557991E}"/>
    <dgm:cxn modelId="{37EDA6B7-541F-4858-9B8E-C64B0750DB59}" type="presOf" srcId="{8631801F-7DD4-4072-86C3-BA975FC24A19}" destId="{DE6A8469-CE67-4B8E-BB0D-9F3D27FE8328}" srcOrd="0" destOrd="0" presId="urn:microsoft.com/office/officeart/2005/8/layout/default"/>
    <dgm:cxn modelId="{436602CB-4108-4355-8AC6-03E645E5422B}" type="presOf" srcId="{08A2EF38-BA78-4167-9ED2-EB9F7191585F}" destId="{D43758CA-205E-4357-A162-648A2367EF24}" srcOrd="0" destOrd="0" presId="urn:microsoft.com/office/officeart/2005/8/layout/default"/>
    <dgm:cxn modelId="{11666DCC-8ABF-4CAE-8689-3D4E5FCC6B88}" type="presOf" srcId="{3D6A0CCA-BB6E-49EF-98A3-7A42EB390416}" destId="{5289E0F6-7374-4938-89B7-E1B6B3DBE300}" srcOrd="0" destOrd="0" presId="urn:microsoft.com/office/officeart/2005/8/layout/default"/>
    <dgm:cxn modelId="{6F74BBD3-D68D-490B-960D-682DDC180E2D}" type="presOf" srcId="{ACF0E0C3-F29B-4CAE-90B4-987172A4C858}" destId="{1E13CA49-AE47-4AEC-8270-61D410B59089}" srcOrd="0" destOrd="0" presId="urn:microsoft.com/office/officeart/2005/8/layout/default"/>
    <dgm:cxn modelId="{3EB754D7-B74D-4DE0-B46C-3A5B44AAF48C}" srcId="{8631801F-7DD4-4072-86C3-BA975FC24A19}" destId="{86FECDDE-AD4F-4273-834D-F499F300AB8B}" srcOrd="3" destOrd="0" parTransId="{F845CA23-9FA3-4E33-B61A-00E3F6C96025}" sibTransId="{82E34259-EA18-4ABC-87A7-DE9D692553DE}"/>
    <dgm:cxn modelId="{351E5F60-14B0-4B64-9748-15F02C22FDC7}" type="presParOf" srcId="{DE6A8469-CE67-4B8E-BB0D-9F3D27FE8328}" destId="{1E13CA49-AE47-4AEC-8270-61D410B59089}" srcOrd="0" destOrd="0" presId="urn:microsoft.com/office/officeart/2005/8/layout/default"/>
    <dgm:cxn modelId="{E6073DC5-6C59-4F7D-813E-538FCF1CE995}" type="presParOf" srcId="{DE6A8469-CE67-4B8E-BB0D-9F3D27FE8328}" destId="{4BB565C5-F4AD-4052-8FAC-1AD07E1314B8}" srcOrd="1" destOrd="0" presId="urn:microsoft.com/office/officeart/2005/8/layout/default"/>
    <dgm:cxn modelId="{F3178AF8-FDE9-41EF-947F-7DA3D0E63167}" type="presParOf" srcId="{DE6A8469-CE67-4B8E-BB0D-9F3D27FE8328}" destId="{5289E0F6-7374-4938-89B7-E1B6B3DBE300}" srcOrd="2" destOrd="0" presId="urn:microsoft.com/office/officeart/2005/8/layout/default"/>
    <dgm:cxn modelId="{A0CB1507-34A2-46CA-8973-E9FA88404F6B}" type="presParOf" srcId="{DE6A8469-CE67-4B8E-BB0D-9F3D27FE8328}" destId="{09D37176-A25C-4E2B-B68B-204B0BAA984B}" srcOrd="3" destOrd="0" presId="urn:microsoft.com/office/officeart/2005/8/layout/default"/>
    <dgm:cxn modelId="{4680B7EB-2FE2-4B26-A332-6DC0383C08A7}" type="presParOf" srcId="{DE6A8469-CE67-4B8E-BB0D-9F3D27FE8328}" destId="{D43758CA-205E-4357-A162-648A2367EF24}" srcOrd="4" destOrd="0" presId="urn:microsoft.com/office/officeart/2005/8/layout/default"/>
    <dgm:cxn modelId="{3A57BA47-01ED-4E9B-8950-6934313F10DF}" type="presParOf" srcId="{DE6A8469-CE67-4B8E-BB0D-9F3D27FE8328}" destId="{A81F8119-27C3-461C-A33C-6A450E376A32}" srcOrd="5" destOrd="0" presId="urn:microsoft.com/office/officeart/2005/8/layout/default"/>
    <dgm:cxn modelId="{24061C89-5BF2-4D27-9C45-1113F3A905F2}" type="presParOf" srcId="{DE6A8469-CE67-4B8E-BB0D-9F3D27FE8328}" destId="{09AD2D01-3493-4764-A63B-FCB5972B4814}" srcOrd="6" destOrd="0" presId="urn:microsoft.com/office/officeart/2005/8/layout/default"/>
    <dgm:cxn modelId="{117A25CF-87DB-4FD2-A04E-1AA6737840C6}" type="presParOf" srcId="{DE6A8469-CE67-4B8E-BB0D-9F3D27FE8328}" destId="{A024F13D-3786-42D8-B628-6058B27CA5FA}" srcOrd="7" destOrd="0" presId="urn:microsoft.com/office/officeart/2005/8/layout/default"/>
    <dgm:cxn modelId="{459D2837-95A3-4D73-892F-EDA8C4F38D33}" type="presParOf" srcId="{DE6A8469-CE67-4B8E-BB0D-9F3D27FE8328}" destId="{F5A966E8-5AD1-47BF-856F-7F27BDE72F3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3CA49-AE47-4AEC-8270-61D410B59089}">
      <dsp:nvSpPr>
        <dsp:cNvPr id="0" name=""/>
        <dsp:cNvSpPr/>
      </dsp:nvSpPr>
      <dsp:spPr>
        <a:xfrm>
          <a:off x="385127" y="0"/>
          <a:ext cx="2907506" cy="174450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rgbClr val="FFFFFF"/>
              </a:solidFill>
              <a:latin typeface="Speak Pro" panose="020F0502020204030204"/>
              <a:ea typeface="+mn-ea"/>
              <a:cs typeface="+mn-cs"/>
            </a:rPr>
            <a:t>Laleh</a:t>
          </a:r>
          <a:r>
            <a:rPr lang="en-US" sz="2000" b="1" i="0" kern="1200" dirty="0">
              <a:solidFill>
                <a:srgbClr val="FFFFFF"/>
              </a:solidFill>
              <a:latin typeface="Speak Pro" panose="020F0502020204030204"/>
              <a:ea typeface="+mn-ea"/>
              <a:cs typeface="+mn-cs"/>
            </a:rPr>
            <a:t>—</a:t>
          </a:r>
          <a:r>
            <a:rPr lang="en-US" sz="1500" b="1" i="0" kern="1200" dirty="0"/>
            <a:t>New York Times API data mining, cleaning using Pandas, create CSV </a:t>
          </a:r>
          <a:br>
            <a:rPr lang="en-US" sz="1500" b="1" i="0" kern="1200" dirty="0"/>
          </a:br>
          <a:r>
            <a:rPr lang="en-US" sz="1500" b="1" i="0" kern="1200" dirty="0"/>
            <a:t>file, help with summary and PPT </a:t>
          </a:r>
        </a:p>
      </dsp:txBody>
      <dsp:txXfrm>
        <a:off x="385127" y="0"/>
        <a:ext cx="2907506" cy="1744503"/>
      </dsp:txXfrm>
    </dsp:sp>
    <dsp:sp modelId="{5289E0F6-7374-4938-89B7-E1B6B3DBE300}">
      <dsp:nvSpPr>
        <dsp:cNvPr id="0" name=""/>
        <dsp:cNvSpPr/>
      </dsp:nvSpPr>
      <dsp:spPr>
        <a:xfrm>
          <a:off x="3575446" y="3160"/>
          <a:ext cx="2907506" cy="174450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rgbClr val="FFFFFF"/>
              </a:solidFill>
              <a:latin typeface="Speak Pro" panose="020F0502020204030204"/>
              <a:ea typeface="+mn-ea"/>
              <a:cs typeface="+mn-cs"/>
            </a:rPr>
            <a:t>Angele—</a:t>
          </a:r>
          <a:r>
            <a:rPr lang="en-US" sz="1500" b="1" i="0" kern="1200" dirty="0"/>
            <a:t>Rainforest API data mining, cleaning using Pandas, merge with prior </a:t>
          </a:r>
          <a:br>
            <a:rPr lang="en-US" sz="1500" b="1" kern="1200" dirty="0"/>
          </a:br>
          <a:r>
            <a:rPr lang="en-US" sz="1500" b="1" i="0" kern="1200" dirty="0"/>
            <a:t>CSV file and clean, write-up summarizing major findings, assist with PPT</a:t>
          </a:r>
          <a:endParaRPr lang="en-US" sz="1500" b="1" kern="1200" dirty="0"/>
        </a:p>
      </dsp:txBody>
      <dsp:txXfrm>
        <a:off x="3575446" y="3160"/>
        <a:ext cx="2907506" cy="1744503"/>
      </dsp:txXfrm>
    </dsp:sp>
    <dsp:sp modelId="{D43758CA-205E-4357-A162-648A2367EF24}">
      <dsp:nvSpPr>
        <dsp:cNvPr id="0" name=""/>
        <dsp:cNvSpPr/>
      </dsp:nvSpPr>
      <dsp:spPr>
        <a:xfrm>
          <a:off x="6773703" y="3160"/>
          <a:ext cx="2907506" cy="174450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rgbClr val="FFFFFF"/>
              </a:solidFill>
              <a:latin typeface="Speak Pro" panose="020F0502020204030204"/>
              <a:ea typeface="+mn-ea"/>
              <a:cs typeface="+mn-cs"/>
            </a:rPr>
            <a:t>Norma</a:t>
          </a:r>
          <a:r>
            <a:rPr lang="en-US" sz="1500" b="1" i="0" kern="1200" dirty="0"/>
            <a:t>—For some of the research questions: conduct exploratory data </a:t>
          </a:r>
          <a:br>
            <a:rPr lang="en-US" sz="1500" b="1" kern="1200" dirty="0"/>
          </a:br>
          <a:r>
            <a:rPr lang="en-US" sz="1500" b="1" i="0" kern="1200" dirty="0"/>
            <a:t>analyses with Pandas, data visualizations (Pandas and/or matplotlib), </a:t>
          </a:r>
          <a:br>
            <a:rPr lang="en-US" sz="1500" b="1" kern="1200" dirty="0"/>
          </a:br>
          <a:r>
            <a:rPr lang="en-US" sz="1500" b="1" i="0" kern="1200" dirty="0"/>
            <a:t>assemble PowerPoint and add visuals</a:t>
          </a:r>
          <a:endParaRPr lang="en-US" sz="1500" b="1" kern="1200" dirty="0"/>
        </a:p>
      </dsp:txBody>
      <dsp:txXfrm>
        <a:off x="6773703" y="3160"/>
        <a:ext cx="2907506" cy="1744503"/>
      </dsp:txXfrm>
    </dsp:sp>
    <dsp:sp modelId="{09AD2D01-3493-4764-A63B-FCB5972B4814}">
      <dsp:nvSpPr>
        <dsp:cNvPr id="0" name=""/>
        <dsp:cNvSpPr/>
      </dsp:nvSpPr>
      <dsp:spPr>
        <a:xfrm>
          <a:off x="1976318" y="2038415"/>
          <a:ext cx="2907506" cy="174450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rgbClr val="FFFFFF"/>
              </a:solidFill>
              <a:latin typeface="Speak Pro" panose="020F0502020204030204"/>
              <a:ea typeface="+mn-ea"/>
              <a:cs typeface="+mn-cs"/>
            </a:rPr>
            <a:t>Kristen—</a:t>
          </a:r>
          <a:r>
            <a:rPr lang="en-US" sz="1500" b="1" i="0" kern="1200" dirty="0"/>
            <a:t> For some of the research questions: conduct exploratory data </a:t>
          </a:r>
          <a:br>
            <a:rPr lang="en-US" sz="1500" b="1" kern="1200" dirty="0"/>
          </a:br>
          <a:r>
            <a:rPr lang="en-US" sz="1500" b="1" i="0" kern="1200" dirty="0"/>
            <a:t>analyses with Pandas, data visualizations (Pandas and/or matplotlib), assist </a:t>
          </a:r>
          <a:br>
            <a:rPr lang="en-US" sz="1500" b="1" kern="1200" dirty="0"/>
          </a:br>
          <a:r>
            <a:rPr lang="en-US" sz="1500" b="1" i="0" kern="1200" dirty="0"/>
            <a:t>with PowerPoint and add visuals, assist with summary</a:t>
          </a:r>
          <a:endParaRPr lang="en-US" sz="1500" b="1" kern="1200" dirty="0"/>
        </a:p>
      </dsp:txBody>
      <dsp:txXfrm>
        <a:off x="1976318" y="2038415"/>
        <a:ext cx="2907506" cy="1744503"/>
      </dsp:txXfrm>
    </dsp:sp>
    <dsp:sp modelId="{F5A966E8-5AD1-47BF-856F-7F27BDE72F31}">
      <dsp:nvSpPr>
        <dsp:cNvPr id="0" name=""/>
        <dsp:cNvSpPr/>
      </dsp:nvSpPr>
      <dsp:spPr>
        <a:xfrm>
          <a:off x="5174575" y="2038415"/>
          <a:ext cx="2907506" cy="174450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rgbClr val="FFFFFF"/>
              </a:solidFill>
              <a:latin typeface="Speak Pro" panose="020F0502020204030204"/>
              <a:ea typeface="+mn-ea"/>
              <a:cs typeface="+mn-cs"/>
            </a:rPr>
            <a:t>Swapnali</a:t>
          </a:r>
          <a:r>
            <a:rPr lang="en-US" sz="2000" b="1" i="0" kern="1200" dirty="0">
              <a:solidFill>
                <a:srgbClr val="FFFFFF"/>
              </a:solidFill>
              <a:latin typeface="Speak Pro" panose="020F0502020204030204"/>
              <a:ea typeface="+mn-ea"/>
              <a:cs typeface="+mn-cs"/>
            </a:rPr>
            <a:t>—</a:t>
          </a:r>
          <a:r>
            <a:rPr lang="en-US" sz="1700" b="1" i="0" kern="1200" dirty="0"/>
            <a:t> For some research questions: conduct exploratory data analyses </a:t>
          </a:r>
          <a:br>
            <a:rPr lang="en-US" sz="1700" b="1" kern="1200" dirty="0"/>
          </a:br>
          <a:r>
            <a:rPr lang="en-US" sz="1700" b="1" i="0" kern="1200" dirty="0"/>
            <a:t>with Pandas, data visualizations (Pandas and/or matplotlib), assist with </a:t>
          </a:r>
          <a:br>
            <a:rPr lang="en-US" sz="1700" b="1" kern="1200" dirty="0"/>
          </a:br>
          <a:r>
            <a:rPr lang="en-US" sz="1700" b="1" i="0" kern="1200" dirty="0"/>
            <a:t>reviewing PPT and summary</a:t>
          </a:r>
          <a:endParaRPr lang="en-US" sz="1700" b="1" kern="1200" dirty="0"/>
        </a:p>
      </dsp:txBody>
      <dsp:txXfrm>
        <a:off x="5174575" y="2038415"/>
        <a:ext cx="2907506" cy="174450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4400" b="0" i="0" dirty="0">
                <a:effectLst/>
                <a:latin typeface="Arial" panose="020B0604020202020204" pitchFamily="34" charset="0"/>
              </a:rPr>
              <a:t>Helping You Reach Out to Your Book Loving Customers Better</a:t>
            </a:r>
            <a:endParaRPr lang="en-US" sz="4400"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PROJECT - 01</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AA590-9EC4-4781-A7D8-B8CFFA14DC37}"/>
              </a:ext>
            </a:extLst>
          </p:cNvPr>
          <p:cNvSpPr>
            <a:spLocks noGrp="1"/>
          </p:cNvSpPr>
          <p:nvPr>
            <p:ph type="title"/>
          </p:nvPr>
        </p:nvSpPr>
        <p:spPr/>
        <p:txBody>
          <a:bodyPr>
            <a:normAutofit fontScale="90000"/>
          </a:bodyPr>
          <a:lstStyle/>
          <a:p>
            <a:br>
              <a:rPr lang="en-US" sz="4800" b="1" dirty="0">
                <a:solidFill>
                  <a:srgbClr val="E88B33"/>
                </a:solidFill>
                <a:latin typeface="Arial" panose="020B0604020202020204" pitchFamily="34" charset="0"/>
              </a:rPr>
            </a:br>
            <a:br>
              <a:rPr lang="en-US" sz="4800" b="1" dirty="0">
                <a:solidFill>
                  <a:srgbClr val="E88B33"/>
                </a:solidFill>
                <a:latin typeface="Arial" panose="020B0604020202020204" pitchFamily="34" charset="0"/>
              </a:rPr>
            </a:br>
            <a:br>
              <a:rPr lang="en-US" sz="4800" b="1" dirty="0">
                <a:solidFill>
                  <a:srgbClr val="E88B33"/>
                </a:solidFill>
                <a:latin typeface="Arial" panose="020B0604020202020204" pitchFamily="34" charset="0"/>
              </a:rPr>
            </a:br>
            <a:br>
              <a:rPr lang="en-US" sz="4800" b="1" dirty="0">
                <a:solidFill>
                  <a:srgbClr val="E88B33"/>
                </a:solidFill>
                <a:latin typeface="Arial" panose="020B0604020202020204" pitchFamily="34" charset="0"/>
              </a:rPr>
            </a:br>
            <a:br>
              <a:rPr lang="en-US" sz="4800" b="1" dirty="0">
                <a:solidFill>
                  <a:srgbClr val="E88B33"/>
                </a:solidFill>
                <a:latin typeface="Arial" panose="020B0604020202020204" pitchFamily="34" charset="0"/>
              </a:rPr>
            </a:br>
            <a:br>
              <a:rPr lang="en-US" sz="4800" b="1" dirty="0">
                <a:solidFill>
                  <a:srgbClr val="E88B33"/>
                </a:solidFill>
                <a:latin typeface="Arial" panose="020B0604020202020204" pitchFamily="34" charset="0"/>
              </a:rPr>
            </a:br>
            <a:r>
              <a:rPr lang="en-US" sz="4800" b="1" i="0" u="none" strike="noStrike" dirty="0">
                <a:solidFill>
                  <a:srgbClr val="404040"/>
                </a:solidFill>
                <a:effectLst/>
                <a:latin typeface="Arial" panose="020B0604020202020204" pitchFamily="34" charset="0"/>
              </a:rPr>
              <a:t>What are the rating for the top five authors and their books?</a:t>
            </a:r>
            <a:endParaRPr lang="en-US" dirty="0"/>
          </a:p>
        </p:txBody>
      </p:sp>
      <p:pic>
        <p:nvPicPr>
          <p:cNvPr id="5" name="Content Placeholder 4">
            <a:extLst>
              <a:ext uri="{FF2B5EF4-FFF2-40B4-BE49-F238E27FC236}">
                <a16:creationId xmlns:a16="http://schemas.microsoft.com/office/drawing/2014/main" id="{A303ED18-4F17-45EB-998F-38A57B0A455F}"/>
              </a:ext>
            </a:extLst>
          </p:cNvPr>
          <p:cNvPicPr>
            <a:picLocks noGrp="1" noChangeAspect="1"/>
          </p:cNvPicPr>
          <p:nvPr>
            <p:ph idx="1"/>
          </p:nvPr>
        </p:nvPicPr>
        <p:blipFill>
          <a:blip r:embed="rId2"/>
          <a:stretch>
            <a:fillRect/>
          </a:stretch>
        </p:blipFill>
        <p:spPr>
          <a:xfrm>
            <a:off x="3204718" y="1972202"/>
            <a:ext cx="6260637" cy="3833799"/>
          </a:xfrm>
        </p:spPr>
      </p:pic>
      <p:pic>
        <p:nvPicPr>
          <p:cNvPr id="7" name="Picture 6">
            <a:extLst>
              <a:ext uri="{FF2B5EF4-FFF2-40B4-BE49-F238E27FC236}">
                <a16:creationId xmlns:a16="http://schemas.microsoft.com/office/drawing/2014/main" id="{3FE5A79B-30FA-45D4-9810-D438F32E9E2D}"/>
              </a:ext>
            </a:extLst>
          </p:cNvPr>
          <p:cNvPicPr>
            <a:picLocks noChangeAspect="1"/>
          </p:cNvPicPr>
          <p:nvPr/>
        </p:nvPicPr>
        <p:blipFill>
          <a:blip r:embed="rId3"/>
          <a:stretch>
            <a:fillRect/>
          </a:stretch>
        </p:blipFill>
        <p:spPr>
          <a:xfrm>
            <a:off x="1124135" y="1972202"/>
            <a:ext cx="1357047" cy="2030891"/>
          </a:xfrm>
          <a:prstGeom prst="rect">
            <a:avLst/>
          </a:prstGeom>
        </p:spPr>
      </p:pic>
      <p:pic>
        <p:nvPicPr>
          <p:cNvPr id="9" name="Picture 8">
            <a:extLst>
              <a:ext uri="{FF2B5EF4-FFF2-40B4-BE49-F238E27FC236}">
                <a16:creationId xmlns:a16="http://schemas.microsoft.com/office/drawing/2014/main" id="{8BD0F1DF-C63F-472F-B4FB-4D6EB0F3B86F}"/>
              </a:ext>
            </a:extLst>
          </p:cNvPr>
          <p:cNvPicPr>
            <a:picLocks noChangeAspect="1"/>
          </p:cNvPicPr>
          <p:nvPr/>
        </p:nvPicPr>
        <p:blipFill>
          <a:blip r:embed="rId4"/>
          <a:stretch>
            <a:fillRect/>
          </a:stretch>
        </p:blipFill>
        <p:spPr>
          <a:xfrm>
            <a:off x="9586184" y="1795798"/>
            <a:ext cx="1469736" cy="2287733"/>
          </a:xfrm>
          <a:prstGeom prst="rect">
            <a:avLst/>
          </a:prstGeom>
        </p:spPr>
      </p:pic>
      <p:pic>
        <p:nvPicPr>
          <p:cNvPr id="11" name="Picture 10">
            <a:extLst>
              <a:ext uri="{FF2B5EF4-FFF2-40B4-BE49-F238E27FC236}">
                <a16:creationId xmlns:a16="http://schemas.microsoft.com/office/drawing/2014/main" id="{8F1CCA6B-9AFC-42D6-9795-210FB9AF8379}"/>
              </a:ext>
            </a:extLst>
          </p:cNvPr>
          <p:cNvPicPr>
            <a:picLocks noChangeAspect="1"/>
          </p:cNvPicPr>
          <p:nvPr/>
        </p:nvPicPr>
        <p:blipFill>
          <a:blip r:embed="rId5"/>
          <a:stretch>
            <a:fillRect/>
          </a:stretch>
        </p:blipFill>
        <p:spPr>
          <a:xfrm>
            <a:off x="460426" y="4060635"/>
            <a:ext cx="1273708" cy="2030890"/>
          </a:xfrm>
          <a:prstGeom prst="rect">
            <a:avLst/>
          </a:prstGeom>
        </p:spPr>
      </p:pic>
      <p:pic>
        <p:nvPicPr>
          <p:cNvPr id="14" name="Picture 13">
            <a:extLst>
              <a:ext uri="{FF2B5EF4-FFF2-40B4-BE49-F238E27FC236}">
                <a16:creationId xmlns:a16="http://schemas.microsoft.com/office/drawing/2014/main" id="{D392BE4E-DF7D-4269-B00F-458FEAFB38B4}"/>
              </a:ext>
            </a:extLst>
          </p:cNvPr>
          <p:cNvPicPr>
            <a:picLocks noChangeAspect="1"/>
          </p:cNvPicPr>
          <p:nvPr/>
        </p:nvPicPr>
        <p:blipFill>
          <a:blip r:embed="rId6"/>
          <a:stretch>
            <a:fillRect/>
          </a:stretch>
        </p:blipFill>
        <p:spPr>
          <a:xfrm>
            <a:off x="9586184" y="4083531"/>
            <a:ext cx="1469737" cy="2225307"/>
          </a:xfrm>
          <a:prstGeom prst="rect">
            <a:avLst/>
          </a:prstGeom>
        </p:spPr>
      </p:pic>
      <p:pic>
        <p:nvPicPr>
          <p:cNvPr id="16" name="Picture 15">
            <a:extLst>
              <a:ext uri="{FF2B5EF4-FFF2-40B4-BE49-F238E27FC236}">
                <a16:creationId xmlns:a16="http://schemas.microsoft.com/office/drawing/2014/main" id="{7BCE5E1F-A629-4EAB-91E7-E20A788463D7}"/>
              </a:ext>
            </a:extLst>
          </p:cNvPr>
          <p:cNvPicPr>
            <a:picLocks noChangeAspect="1"/>
          </p:cNvPicPr>
          <p:nvPr/>
        </p:nvPicPr>
        <p:blipFill>
          <a:blip r:embed="rId7"/>
          <a:stretch>
            <a:fillRect/>
          </a:stretch>
        </p:blipFill>
        <p:spPr>
          <a:xfrm>
            <a:off x="1750209" y="4150828"/>
            <a:ext cx="1260084" cy="1873400"/>
          </a:xfrm>
          <a:prstGeom prst="rect">
            <a:avLst/>
          </a:prstGeom>
        </p:spPr>
      </p:pic>
    </p:spTree>
    <p:extLst>
      <p:ext uri="{BB962C8B-B14F-4D97-AF65-F5344CB8AC3E}">
        <p14:creationId xmlns:p14="http://schemas.microsoft.com/office/powerpoint/2010/main" val="2358484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7226A-EE1F-4238-B622-B6800484C62D}"/>
              </a:ext>
            </a:extLst>
          </p:cNvPr>
          <p:cNvSpPr>
            <a:spLocks noGrp="1"/>
          </p:cNvSpPr>
          <p:nvPr>
            <p:ph type="title"/>
          </p:nvPr>
        </p:nvSpPr>
        <p:spPr/>
        <p:txBody>
          <a:bodyPr>
            <a:normAutofit fontScale="90000"/>
          </a:bodyPr>
          <a:lstStyle/>
          <a:p>
            <a:pPr algn="ctr"/>
            <a:r>
              <a:rPr lang="en-US" sz="4800" dirty="0">
                <a:latin typeface="Arial" panose="020B0604020202020204" pitchFamily="34" charset="0"/>
              </a:rPr>
              <a:t>What is the price average per category?</a:t>
            </a:r>
            <a:br>
              <a:rPr lang="en-US" sz="4800" dirty="0">
                <a:latin typeface="Arial" panose="020B0604020202020204" pitchFamily="34" charset="0"/>
              </a:rPr>
            </a:br>
            <a:br>
              <a:rPr lang="en-US" sz="4800" dirty="0">
                <a:latin typeface="Arial" panose="020B0604020202020204" pitchFamily="34" charset="0"/>
              </a:rPr>
            </a:br>
            <a:r>
              <a:rPr lang="en-US" sz="2000" dirty="0">
                <a:latin typeface="Arial" panose="020B0604020202020204" pitchFamily="34" charset="0"/>
              </a:rPr>
              <a:t>The Hardcover Nonfiction has highest price…</a:t>
            </a:r>
            <a:endParaRPr lang="en-US" dirty="0"/>
          </a:p>
        </p:txBody>
      </p:sp>
      <p:pic>
        <p:nvPicPr>
          <p:cNvPr id="4" name="Content Placeholder 3">
            <a:extLst>
              <a:ext uri="{FF2B5EF4-FFF2-40B4-BE49-F238E27FC236}">
                <a16:creationId xmlns:a16="http://schemas.microsoft.com/office/drawing/2014/main" id="{D4C990E2-F24B-46AE-BFDE-6527E63D6305}"/>
              </a:ext>
            </a:extLst>
          </p:cNvPr>
          <p:cNvPicPr>
            <a:picLocks noGrp="1" noChangeAspect="1"/>
          </p:cNvPicPr>
          <p:nvPr>
            <p:ph idx="1"/>
          </p:nvPr>
        </p:nvPicPr>
        <p:blipFill rotWithShape="1">
          <a:blip r:embed="rId2"/>
          <a:srcRect l="35925" r="27193" b="2"/>
          <a:stretch/>
        </p:blipFill>
        <p:spPr>
          <a:xfrm>
            <a:off x="9428003" y="1011982"/>
            <a:ext cx="1666717" cy="2423322"/>
          </a:xfrm>
          <a:prstGeom prst="rect">
            <a:avLst/>
          </a:prstGeom>
        </p:spPr>
      </p:pic>
      <p:pic>
        <p:nvPicPr>
          <p:cNvPr id="6" name="Picture 5">
            <a:extLst>
              <a:ext uri="{FF2B5EF4-FFF2-40B4-BE49-F238E27FC236}">
                <a16:creationId xmlns:a16="http://schemas.microsoft.com/office/drawing/2014/main" id="{E8E605C1-1DFE-4A87-ACDE-86EB03E22409}"/>
              </a:ext>
            </a:extLst>
          </p:cNvPr>
          <p:cNvPicPr>
            <a:picLocks noChangeAspect="1"/>
          </p:cNvPicPr>
          <p:nvPr/>
        </p:nvPicPr>
        <p:blipFill rotWithShape="1">
          <a:blip r:embed="rId3"/>
          <a:srcRect l="5865" r="3106" b="3"/>
          <a:stretch/>
        </p:blipFill>
        <p:spPr>
          <a:xfrm>
            <a:off x="349931" y="1223277"/>
            <a:ext cx="1372778" cy="1554657"/>
          </a:xfrm>
          <a:prstGeom prst="rect">
            <a:avLst/>
          </a:prstGeom>
        </p:spPr>
      </p:pic>
      <p:pic>
        <p:nvPicPr>
          <p:cNvPr id="8" name="Picture 7">
            <a:extLst>
              <a:ext uri="{FF2B5EF4-FFF2-40B4-BE49-F238E27FC236}">
                <a16:creationId xmlns:a16="http://schemas.microsoft.com/office/drawing/2014/main" id="{5415E3DE-9752-475B-943D-4BD7EE0C2492}"/>
              </a:ext>
            </a:extLst>
          </p:cNvPr>
          <p:cNvPicPr>
            <a:picLocks noChangeAspect="1"/>
          </p:cNvPicPr>
          <p:nvPr/>
        </p:nvPicPr>
        <p:blipFill>
          <a:blip r:embed="rId4"/>
          <a:stretch>
            <a:fillRect/>
          </a:stretch>
        </p:blipFill>
        <p:spPr>
          <a:xfrm>
            <a:off x="838956" y="3081251"/>
            <a:ext cx="10514087" cy="2818617"/>
          </a:xfrm>
          <a:prstGeom prst="rect">
            <a:avLst/>
          </a:prstGeom>
        </p:spPr>
      </p:pic>
    </p:spTree>
    <p:extLst>
      <p:ext uri="{BB962C8B-B14F-4D97-AF65-F5344CB8AC3E}">
        <p14:creationId xmlns:p14="http://schemas.microsoft.com/office/powerpoint/2010/main" val="3209690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1C9FFF-1C0E-4E2A-B260-694C5967B47E}"/>
              </a:ext>
            </a:extLst>
          </p:cNvPr>
          <p:cNvSpPr txBox="1"/>
          <p:nvPr/>
        </p:nvSpPr>
        <p:spPr>
          <a:xfrm>
            <a:off x="512064" y="-2349505"/>
            <a:ext cx="10588752" cy="5555367"/>
          </a:xfrm>
          <a:prstGeom prst="rect">
            <a:avLst/>
          </a:prstGeom>
          <a:noFill/>
        </p:spPr>
        <p:txBody>
          <a:bodyPr wrap="square">
            <a:spAutoFit/>
          </a:bodyPr>
          <a:lstStyle/>
          <a:p>
            <a:pPr rtl="0">
              <a:spcBef>
                <a:spcPts val="1200"/>
              </a:spcBef>
              <a:spcAft>
                <a:spcPts val="200"/>
              </a:spcAft>
            </a:pPr>
            <a:br>
              <a:rPr lang="en-US" b="0" dirty="0">
                <a:effectLst/>
              </a:rPr>
            </a:br>
            <a:r>
              <a:rPr lang="en-US" sz="1800" b="1" i="0" u="none" strike="noStrike" dirty="0">
                <a:solidFill>
                  <a:srgbClr val="000000"/>
                </a:solidFill>
                <a:effectLst/>
                <a:latin typeface="Arial" panose="020B0604020202020204" pitchFamily="34" charset="0"/>
              </a:rPr>
              <a:t>Research Question 6:</a:t>
            </a:r>
            <a:endParaRPr lang="en-US" b="0" dirty="0">
              <a:effectLst/>
            </a:endParaRPr>
          </a:p>
          <a:p>
            <a:pPr rtl="0">
              <a:spcBef>
                <a:spcPts val="1200"/>
              </a:spcBef>
              <a:spcAft>
                <a:spcPts val="200"/>
              </a:spcAft>
            </a:pPr>
            <a:r>
              <a:rPr lang="en-US" sz="3200" b="1" i="0" u="none" strike="noStrike" dirty="0">
                <a:solidFill>
                  <a:srgbClr val="E88B33"/>
                </a:solidFill>
                <a:effectLst/>
                <a:latin typeface="Arial" panose="020B0604020202020204" pitchFamily="34" charset="0"/>
              </a:rPr>
              <a:t>V </a:t>
            </a:r>
            <a:r>
              <a:rPr lang="en-US" sz="3200" b="1" i="0" u="none" strike="noStrike" dirty="0">
                <a:solidFill>
                  <a:srgbClr val="404040"/>
                </a:solidFill>
                <a:effectLst/>
                <a:latin typeface="Arial" panose="020B0604020202020204" pitchFamily="34" charset="0"/>
              </a:rPr>
              <a:t>Category with more ratings/sales </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The E-Book Fiction is the category with more ratings/sales and the second category the Combined Print Fiction. </a:t>
            </a:r>
          </a:p>
          <a:p>
            <a:pPr rtl="0">
              <a:spcBef>
                <a:spcPts val="0"/>
              </a:spcBef>
              <a:spcAft>
                <a:spcPts val="0"/>
              </a:spcAft>
            </a:pPr>
            <a:br>
              <a:rPr lang="en-US" b="0" dirty="0">
                <a:effectLst/>
              </a:rPr>
            </a:br>
            <a:r>
              <a:rPr lang="en-US" sz="1800" b="1" i="0" u="none" strike="noStrike" dirty="0">
                <a:solidFill>
                  <a:srgbClr val="000000"/>
                </a:solidFill>
                <a:effectLst/>
                <a:latin typeface="Arial" panose="020B0604020202020204" pitchFamily="34" charset="0"/>
              </a:rPr>
              <a:t>Research Question 7:</a:t>
            </a:r>
            <a:endParaRPr lang="en-US" b="0" dirty="0">
              <a:effectLst/>
            </a:endParaRPr>
          </a:p>
          <a:p>
            <a:pPr rtl="0">
              <a:spcBef>
                <a:spcPts val="1200"/>
              </a:spcBef>
              <a:spcAft>
                <a:spcPts val="200"/>
              </a:spcAft>
            </a:pPr>
            <a:r>
              <a:rPr lang="en-US" sz="2800" b="1" i="0" u="none" strike="noStrike" dirty="0" err="1">
                <a:solidFill>
                  <a:srgbClr val="E88B33"/>
                </a:solidFill>
                <a:effectLst/>
                <a:latin typeface="Arial" panose="020B0604020202020204" pitchFamily="34" charset="0"/>
              </a:rPr>
              <a:t>v</a:t>
            </a:r>
            <a:r>
              <a:rPr lang="en-US" sz="2800" b="1" i="1" u="none" strike="noStrike" dirty="0" err="1">
                <a:solidFill>
                  <a:srgbClr val="404040"/>
                </a:solidFill>
                <a:effectLst/>
                <a:latin typeface="Arial" panose="020B0604020202020204" pitchFamily="34" charset="0"/>
              </a:rPr>
              <a:t>What</a:t>
            </a:r>
            <a:r>
              <a:rPr lang="en-US" sz="2800" b="1" i="1" u="none" strike="noStrike" dirty="0">
                <a:solidFill>
                  <a:srgbClr val="404040"/>
                </a:solidFill>
                <a:effectLst/>
                <a:latin typeface="Arial" panose="020B0604020202020204" pitchFamily="34" charset="0"/>
              </a:rPr>
              <a:t> is the price average per categories? </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We found out that the most expensive book category is Hardcover Nonfiction. </a:t>
            </a:r>
          </a:p>
          <a:p>
            <a:pPr marL="457200" rtl="0">
              <a:spcBef>
                <a:spcPts val="0"/>
              </a:spcBef>
              <a:spcAft>
                <a:spcPts val="0"/>
              </a:spcAft>
            </a:pPr>
            <a:r>
              <a:rPr lang="en-US" sz="1800" b="1" i="0" u="none" strike="noStrike" dirty="0">
                <a:solidFill>
                  <a:srgbClr val="000000"/>
                </a:solidFill>
                <a:effectLst/>
                <a:latin typeface="Arial" panose="020B0604020202020204" pitchFamily="34" charset="0"/>
              </a:rPr>
              <a:t>Amazon has sales on Audio Fiction, and it is the 3rd more expensive category, however the Audio Nonfiction category does not have data or Amazon gives for free Audio Nonfiction or are free for subscribers. </a:t>
            </a:r>
            <a:endParaRPr lang="en-US" b="0" dirty="0">
              <a:effectLst/>
            </a:endParaRPr>
          </a:p>
          <a:p>
            <a:pPr rtl="0">
              <a:spcBef>
                <a:spcPts val="0"/>
              </a:spcBef>
              <a:spcAft>
                <a:spcPts val="0"/>
              </a:spcAft>
            </a:pPr>
            <a:br>
              <a:rPr lang="en-US" b="0" dirty="0">
                <a:effectLst/>
              </a:rPr>
            </a:br>
            <a:br>
              <a:rPr lang="en-US" b="0" dirty="0">
                <a:effectLst/>
              </a:rPr>
            </a:br>
            <a:r>
              <a:rPr lang="en-US" sz="1800" b="1" i="0" u="none" strike="noStrike" dirty="0">
                <a:solidFill>
                  <a:srgbClr val="000000"/>
                </a:solidFill>
                <a:effectLst/>
                <a:latin typeface="Arial" panose="020B0604020202020204" pitchFamily="34" charset="0"/>
              </a:rPr>
              <a:t>Research Question 8:</a:t>
            </a:r>
            <a:endParaRPr lang="en-US" b="0" dirty="0">
              <a:effectLst/>
            </a:endParaRPr>
          </a:p>
          <a:p>
            <a:pPr rtl="0" fontAlgn="base">
              <a:spcBef>
                <a:spcPts val="0"/>
              </a:spcBef>
              <a:spcAft>
                <a:spcPts val="0"/>
              </a:spcAft>
              <a:buFont typeface="Arial" panose="020B0604020202020204" pitchFamily="34" charset="0"/>
              <a:buChar char="•"/>
            </a:pPr>
            <a:r>
              <a:rPr lang="en-US" sz="1800" b="1" i="0" u="none" strike="noStrike" dirty="0" err="1">
                <a:solidFill>
                  <a:srgbClr val="000000"/>
                </a:solidFill>
                <a:effectLst/>
                <a:latin typeface="Arial" panose="020B0604020202020204" pitchFamily="34" charset="0"/>
              </a:rPr>
              <a:t>vWhat</a:t>
            </a:r>
            <a:r>
              <a:rPr lang="en-US" sz="1800" b="1" i="0" u="none" strike="noStrike" dirty="0">
                <a:solidFill>
                  <a:srgbClr val="000000"/>
                </a:solidFill>
                <a:effectLst/>
                <a:latin typeface="Arial" panose="020B0604020202020204" pitchFamily="34" charset="0"/>
              </a:rPr>
              <a:t> is the rating average per category?</a:t>
            </a:r>
          </a:p>
          <a:p>
            <a:pPr marL="457200" rtl="0">
              <a:spcBef>
                <a:spcPts val="0"/>
              </a:spcBef>
              <a:spcAft>
                <a:spcPts val="0"/>
              </a:spcAft>
            </a:pPr>
            <a:r>
              <a:rPr lang="en-US" sz="1800" b="1" i="0" u="none" strike="noStrike" dirty="0">
                <a:solidFill>
                  <a:srgbClr val="000000"/>
                </a:solidFill>
                <a:effectLst/>
                <a:latin typeface="Arial" panose="020B0604020202020204" pitchFamily="34" charset="0"/>
              </a:rPr>
              <a:t>We found out that Audio Fiction has more ratings than the rest of the categories</a:t>
            </a:r>
            <a:endParaRPr lang="en-US" dirty="0"/>
          </a:p>
        </p:txBody>
      </p:sp>
    </p:spTree>
    <p:extLst>
      <p:ext uri="{BB962C8B-B14F-4D97-AF65-F5344CB8AC3E}">
        <p14:creationId xmlns:p14="http://schemas.microsoft.com/office/powerpoint/2010/main" val="28589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481F0E0-DE59-4D61-BA90-C27056D04D90}"/>
              </a:ext>
            </a:extLst>
          </p:cNvPr>
          <p:cNvSpPr>
            <a:spLocks noGrp="1"/>
          </p:cNvSpPr>
          <p:nvPr>
            <p:ph type="title"/>
          </p:nvPr>
        </p:nvSpPr>
        <p:spPr>
          <a:xfrm>
            <a:off x="5116783" y="516835"/>
            <a:ext cx="5977937" cy="1666501"/>
          </a:xfrm>
        </p:spPr>
        <p:txBody>
          <a:bodyPr>
            <a:normAutofit/>
          </a:bodyPr>
          <a:lstStyle/>
          <a:p>
            <a:r>
              <a:rPr lang="en-US" sz="4000" b="0" i="0">
                <a:solidFill>
                  <a:schemeClr val="tx1"/>
                </a:solidFill>
                <a:effectLst/>
                <a:latin typeface="Arial" panose="020B0604020202020204" pitchFamily="34" charset="0"/>
              </a:rPr>
              <a:t>Group Members</a:t>
            </a:r>
            <a:endParaRPr lang="en-US" sz="4000">
              <a:solidFill>
                <a:schemeClr val="tx1"/>
              </a:solidFill>
            </a:endParaRPr>
          </a:p>
        </p:txBody>
      </p:sp>
      <p:pic>
        <p:nvPicPr>
          <p:cNvPr id="4" name="Picture 3">
            <a:extLst>
              <a:ext uri="{FF2B5EF4-FFF2-40B4-BE49-F238E27FC236}">
                <a16:creationId xmlns:a16="http://schemas.microsoft.com/office/drawing/2014/main" id="{A5AC9978-EB6D-4BE4-A304-E8FD4BA6990E}"/>
              </a:ext>
            </a:extLst>
          </p:cNvPr>
          <p:cNvPicPr>
            <a:picLocks noChangeAspect="1"/>
          </p:cNvPicPr>
          <p:nvPr/>
        </p:nvPicPr>
        <p:blipFill rotWithShape="1">
          <a:blip r:embed="rId2"/>
          <a:srcRect t="9780" r="-2" b="13071"/>
          <a:stretch/>
        </p:blipFill>
        <p:spPr>
          <a:xfrm>
            <a:off x="20" y="10"/>
            <a:ext cx="4580077" cy="3383266"/>
          </a:xfrm>
          <a:prstGeom prst="rect">
            <a:avLst/>
          </a:prstGeom>
        </p:spPr>
      </p:pic>
      <p:cxnSp>
        <p:nvCxnSpPr>
          <p:cNvPr id="13" name="Straight Connector 1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AA213D2-86DF-4ECD-B2C4-E0EC6FACFAF3}"/>
              </a:ext>
            </a:extLst>
          </p:cNvPr>
          <p:cNvPicPr>
            <a:picLocks noChangeAspect="1"/>
          </p:cNvPicPr>
          <p:nvPr/>
        </p:nvPicPr>
        <p:blipFill rotWithShape="1">
          <a:blip r:embed="rId3"/>
          <a:srcRect t="846" r="-2" b="-2"/>
          <a:stretch/>
        </p:blipFill>
        <p:spPr>
          <a:xfrm>
            <a:off x="20" y="3474720"/>
            <a:ext cx="4580077" cy="3383280"/>
          </a:xfrm>
          <a:prstGeom prst="rect">
            <a:avLst/>
          </a:prstGeom>
        </p:spPr>
      </p:pic>
      <p:sp>
        <p:nvSpPr>
          <p:cNvPr id="3" name="Content Placeholder 2">
            <a:extLst>
              <a:ext uri="{FF2B5EF4-FFF2-40B4-BE49-F238E27FC236}">
                <a16:creationId xmlns:a16="http://schemas.microsoft.com/office/drawing/2014/main" id="{500577F8-A557-4EBE-93EF-FE21A4E80551}"/>
              </a:ext>
            </a:extLst>
          </p:cNvPr>
          <p:cNvSpPr>
            <a:spLocks noGrp="1"/>
          </p:cNvSpPr>
          <p:nvPr>
            <p:ph idx="1"/>
          </p:nvPr>
        </p:nvSpPr>
        <p:spPr>
          <a:xfrm>
            <a:off x="5116784" y="2546224"/>
            <a:ext cx="5977938" cy="3342747"/>
          </a:xfrm>
        </p:spPr>
        <p:txBody>
          <a:bodyPr>
            <a:normAutofit/>
          </a:bodyPr>
          <a:lstStyle/>
          <a:p>
            <a:r>
              <a:rPr lang="en-US" sz="1800" b="0" i="0">
                <a:solidFill>
                  <a:schemeClr val="tx1"/>
                </a:solidFill>
                <a:effectLst/>
                <a:latin typeface="Arial" panose="020B0604020202020204" pitchFamily="34" charset="0"/>
              </a:rPr>
              <a:t>Norma Espinosa</a:t>
            </a:r>
          </a:p>
          <a:p>
            <a:r>
              <a:rPr lang="en-US" sz="1800" b="0" i="0">
                <a:solidFill>
                  <a:schemeClr val="tx1"/>
                </a:solidFill>
                <a:effectLst/>
                <a:latin typeface="Arial" panose="020B0604020202020204" pitchFamily="34" charset="0"/>
              </a:rPr>
              <a:t>Swapnali Mehta </a:t>
            </a:r>
          </a:p>
          <a:p>
            <a:r>
              <a:rPr lang="en-US" sz="1800" b="0" i="0">
                <a:solidFill>
                  <a:schemeClr val="tx1"/>
                </a:solidFill>
                <a:effectLst/>
                <a:latin typeface="Arial" panose="020B0604020202020204" pitchFamily="34" charset="0"/>
              </a:rPr>
              <a:t>Laleh Safarzadeh</a:t>
            </a:r>
          </a:p>
          <a:p>
            <a:r>
              <a:rPr lang="en-US" sz="1800" b="0" i="0">
                <a:solidFill>
                  <a:schemeClr val="tx1"/>
                </a:solidFill>
                <a:effectLst/>
                <a:latin typeface="Arial" panose="020B0604020202020204" pitchFamily="34" charset="0"/>
              </a:rPr>
              <a:t>Kristen Wilder </a:t>
            </a:r>
          </a:p>
          <a:p>
            <a:r>
              <a:rPr lang="en-US" sz="1800" b="0" i="0">
                <a:solidFill>
                  <a:schemeClr val="tx1"/>
                </a:solidFill>
                <a:effectLst/>
                <a:latin typeface="Arial" panose="020B0604020202020204" pitchFamily="34" charset="0"/>
              </a:rPr>
              <a:t>Angele Yazbec</a:t>
            </a:r>
            <a:endParaRPr lang="en-US" sz="1800">
              <a:solidFill>
                <a:schemeClr val="tx1"/>
              </a:solidFill>
            </a:endParaRPr>
          </a:p>
        </p:txBody>
      </p:sp>
    </p:spTree>
    <p:extLst>
      <p:ext uri="{BB962C8B-B14F-4D97-AF65-F5344CB8AC3E}">
        <p14:creationId xmlns:p14="http://schemas.microsoft.com/office/powerpoint/2010/main" val="51166036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B5C432-D81F-43B4-89C7-33AAB342A772}"/>
              </a:ext>
            </a:extLst>
          </p:cNvPr>
          <p:cNvSpPr>
            <a:spLocks noGrp="1"/>
          </p:cNvSpPr>
          <p:nvPr>
            <p:ph type="title"/>
          </p:nvPr>
        </p:nvSpPr>
        <p:spPr>
          <a:xfrm>
            <a:off x="643467" y="516835"/>
            <a:ext cx="2994815" cy="1666501"/>
          </a:xfrm>
        </p:spPr>
        <p:txBody>
          <a:bodyPr vert="horz" lIns="91440" tIns="45720" rIns="91440" bIns="45720" rtlCol="0" anchor="b">
            <a:normAutofit fontScale="90000"/>
          </a:bodyPr>
          <a:lstStyle/>
          <a:p>
            <a:r>
              <a:rPr lang="en-US" sz="5400" b="0" i="0" dirty="0">
                <a:solidFill>
                  <a:schemeClr val="tx1"/>
                </a:solidFill>
                <a:effectLst/>
              </a:rPr>
              <a:t>Data to be used:</a:t>
            </a:r>
            <a:br>
              <a:rPr lang="en-US" sz="5400" dirty="0">
                <a:solidFill>
                  <a:schemeClr val="tx1"/>
                </a:solidFill>
              </a:rPr>
            </a:br>
            <a:br>
              <a:rPr lang="en-US" sz="1000" b="0" i="0" dirty="0">
                <a:solidFill>
                  <a:schemeClr val="tx1"/>
                </a:solidFill>
                <a:effectLst/>
              </a:rPr>
            </a:br>
            <a:endParaRPr lang="en-US" sz="1000" dirty="0">
              <a:solidFill>
                <a:schemeClr val="tx1"/>
              </a:solidFill>
            </a:endParaRPr>
          </a:p>
        </p:txBody>
      </p:sp>
      <p:cxnSp>
        <p:nvCxnSpPr>
          <p:cNvPr id="36" name="Straight Connector 3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ontent Placeholder 26">
            <a:extLst>
              <a:ext uri="{FF2B5EF4-FFF2-40B4-BE49-F238E27FC236}">
                <a16:creationId xmlns:a16="http://schemas.microsoft.com/office/drawing/2014/main" id="{8D94D291-0508-47A2-A397-D89DDFEE5488}"/>
              </a:ext>
            </a:extLst>
          </p:cNvPr>
          <p:cNvSpPr>
            <a:spLocks noGrp="1"/>
          </p:cNvSpPr>
          <p:nvPr>
            <p:ph sz="half" idx="2"/>
          </p:nvPr>
        </p:nvSpPr>
        <p:spPr>
          <a:xfrm>
            <a:off x="643467" y="2297927"/>
            <a:ext cx="2994815" cy="4043237"/>
          </a:xfrm>
        </p:spPr>
        <p:txBody>
          <a:bodyPr vert="horz" lIns="0" tIns="45720" rIns="0" bIns="45720" rtlCol="0">
            <a:normAutofit lnSpcReduction="10000"/>
          </a:bodyPr>
          <a:lstStyle/>
          <a:p>
            <a:pPr>
              <a:lnSpc>
                <a:spcPct val="100000"/>
              </a:lnSpc>
              <a:buFont typeface="Arial" panose="020B0604020202020204" pitchFamily="34" charset="0"/>
              <a:buChar char="•"/>
            </a:pPr>
            <a:r>
              <a:rPr lang="en-US" sz="2400" b="1" i="0" dirty="0">
                <a:solidFill>
                  <a:schemeClr val="tx1"/>
                </a:solidFill>
                <a:effectLst/>
              </a:rPr>
              <a:t>New York Times Books API</a:t>
            </a:r>
          </a:p>
          <a:p>
            <a:pPr>
              <a:lnSpc>
                <a:spcPct val="100000"/>
              </a:lnSpc>
            </a:pPr>
            <a:r>
              <a:rPr lang="en-US" sz="1800" dirty="0">
                <a:solidFill>
                  <a:schemeClr val="tx1"/>
                </a:solidFill>
              </a:rPr>
              <a:t>- </a:t>
            </a:r>
            <a:r>
              <a:rPr lang="en-US" sz="1800" b="0" i="0" dirty="0">
                <a:solidFill>
                  <a:schemeClr val="tx1"/>
                </a:solidFill>
                <a:effectLst/>
              </a:rPr>
              <a:t>Obtain bestsellers for hardcover fiction</a:t>
            </a:r>
            <a:br>
              <a:rPr lang="en-US" sz="1800" dirty="0">
                <a:solidFill>
                  <a:schemeClr val="tx1"/>
                </a:solidFill>
              </a:rPr>
            </a:br>
            <a:r>
              <a:rPr lang="en-US" sz="1800" dirty="0">
                <a:solidFill>
                  <a:schemeClr val="tx1"/>
                </a:solidFill>
              </a:rPr>
              <a:t>- </a:t>
            </a:r>
            <a:r>
              <a:rPr lang="en-US" sz="1800" b="0" i="0" dirty="0">
                <a:solidFill>
                  <a:schemeClr val="tx1"/>
                </a:solidFill>
                <a:effectLst/>
              </a:rPr>
              <a:t>Obtain bestsellers for hardcover nonfiction</a:t>
            </a:r>
            <a:br>
              <a:rPr lang="en-US" sz="1800" dirty="0">
                <a:solidFill>
                  <a:schemeClr val="tx1"/>
                </a:solidFill>
              </a:rPr>
            </a:br>
            <a:r>
              <a:rPr lang="en-US" sz="1800" dirty="0">
                <a:solidFill>
                  <a:schemeClr val="tx1"/>
                </a:solidFill>
              </a:rPr>
              <a:t> - </a:t>
            </a:r>
            <a:r>
              <a:rPr lang="en-US" sz="1800" b="0" i="0" dirty="0">
                <a:solidFill>
                  <a:schemeClr val="tx1"/>
                </a:solidFill>
                <a:effectLst/>
              </a:rPr>
              <a:t>Wide enough time frame to obtain at least 1000 books (maybe 2-3 </a:t>
            </a:r>
            <a:br>
              <a:rPr lang="en-US" sz="1800" dirty="0">
                <a:solidFill>
                  <a:schemeClr val="tx1"/>
                </a:solidFill>
              </a:rPr>
            </a:br>
            <a:r>
              <a:rPr lang="en-US" sz="1800" b="0" i="0" dirty="0">
                <a:solidFill>
                  <a:schemeClr val="tx1"/>
                </a:solidFill>
                <a:effectLst/>
              </a:rPr>
              <a:t>years)</a:t>
            </a:r>
          </a:p>
          <a:p>
            <a:pPr>
              <a:lnSpc>
                <a:spcPct val="100000"/>
              </a:lnSpc>
              <a:buFont typeface="Arial" panose="020B0604020202020204" pitchFamily="34" charset="0"/>
              <a:buChar char="•"/>
            </a:pPr>
            <a:r>
              <a:rPr lang="en-US" sz="2400" b="1" dirty="0">
                <a:solidFill>
                  <a:schemeClr val="tx1"/>
                </a:solidFill>
              </a:rPr>
              <a:t>Rainforest API—Amazon Product API</a:t>
            </a:r>
          </a:p>
        </p:txBody>
      </p:sp>
      <p:pic>
        <p:nvPicPr>
          <p:cNvPr id="12" name="Picture 11" descr="Logo&#10;&#10;Description automatically generated">
            <a:extLst>
              <a:ext uri="{FF2B5EF4-FFF2-40B4-BE49-F238E27FC236}">
                <a16:creationId xmlns:a16="http://schemas.microsoft.com/office/drawing/2014/main" id="{F259DA84-6464-4ACD-A4BC-EC0BAADEA520}"/>
              </a:ext>
            </a:extLst>
          </p:cNvPr>
          <p:cNvPicPr>
            <a:picLocks noChangeAspect="1"/>
          </p:cNvPicPr>
          <p:nvPr/>
        </p:nvPicPr>
        <p:blipFill rotWithShape="1">
          <a:blip r:embed="rId2"/>
          <a:srcRect t="2833" r="2" b="16688"/>
          <a:stretch/>
        </p:blipFill>
        <p:spPr>
          <a:xfrm rot="21600000">
            <a:off x="4059920" y="1"/>
            <a:ext cx="4016408" cy="3401058"/>
          </a:xfrm>
          <a:prstGeom prst="rect">
            <a:avLst/>
          </a:prstGeom>
        </p:spPr>
      </p:pic>
      <p:pic>
        <p:nvPicPr>
          <p:cNvPr id="6" name="Content Placeholder 5" descr="Graphical user interface&#10;&#10;Description automatically generated with low confidence">
            <a:extLst>
              <a:ext uri="{FF2B5EF4-FFF2-40B4-BE49-F238E27FC236}">
                <a16:creationId xmlns:a16="http://schemas.microsoft.com/office/drawing/2014/main" id="{A1308462-A32C-4655-BBF0-107D51A6170E}"/>
              </a:ext>
            </a:extLst>
          </p:cNvPr>
          <p:cNvPicPr>
            <a:picLocks noGrp="1" noChangeAspect="1"/>
          </p:cNvPicPr>
          <p:nvPr>
            <p:ph sz="half" idx="1"/>
          </p:nvPr>
        </p:nvPicPr>
        <p:blipFill rotWithShape="1">
          <a:blip r:embed="rId3"/>
          <a:srcRect t="18027" r="-2" b="-2"/>
          <a:stretch/>
        </p:blipFill>
        <p:spPr>
          <a:xfrm>
            <a:off x="8175592" y="-1"/>
            <a:ext cx="4016408" cy="3383280"/>
          </a:xfrm>
          <a:prstGeom prst="rect">
            <a:avLst/>
          </a:prstGeom>
        </p:spPr>
      </p:pic>
      <p:pic>
        <p:nvPicPr>
          <p:cNvPr id="8" name="Picture 7">
            <a:extLst>
              <a:ext uri="{FF2B5EF4-FFF2-40B4-BE49-F238E27FC236}">
                <a16:creationId xmlns:a16="http://schemas.microsoft.com/office/drawing/2014/main" id="{A41BDC30-3A69-4BC9-B651-6A52F5502DDB}"/>
              </a:ext>
            </a:extLst>
          </p:cNvPr>
          <p:cNvPicPr>
            <a:picLocks noChangeAspect="1"/>
          </p:cNvPicPr>
          <p:nvPr/>
        </p:nvPicPr>
        <p:blipFill rotWithShape="1">
          <a:blip r:embed="rId4"/>
          <a:srcRect l="13444" r="30851"/>
          <a:stretch/>
        </p:blipFill>
        <p:spPr>
          <a:xfrm rot="21600000">
            <a:off x="4059924" y="3474720"/>
            <a:ext cx="4021571" cy="3383280"/>
          </a:xfrm>
          <a:prstGeom prst="rect">
            <a:avLst/>
          </a:prstGeom>
        </p:spPr>
      </p:pic>
      <p:pic>
        <p:nvPicPr>
          <p:cNvPr id="10" name="Content Placeholder 9" descr="Graphical user interface, text, website&#10;&#10;Description automatically generated">
            <a:extLst>
              <a:ext uri="{FF2B5EF4-FFF2-40B4-BE49-F238E27FC236}">
                <a16:creationId xmlns:a16="http://schemas.microsoft.com/office/drawing/2014/main" id="{935F7E33-2634-4F4C-9F58-7350CE0E2605}"/>
              </a:ext>
            </a:extLst>
          </p:cNvPr>
          <p:cNvPicPr>
            <a:picLocks noChangeAspect="1"/>
          </p:cNvPicPr>
          <p:nvPr/>
        </p:nvPicPr>
        <p:blipFill rotWithShape="1">
          <a:blip r:embed="rId5"/>
          <a:srcRect l="25625" r="27614" b="-1"/>
          <a:stretch/>
        </p:blipFill>
        <p:spPr>
          <a:xfrm>
            <a:off x="8170428" y="3474720"/>
            <a:ext cx="4021571" cy="3383280"/>
          </a:xfrm>
          <a:prstGeom prst="rect">
            <a:avLst/>
          </a:prstGeom>
        </p:spPr>
      </p:pic>
    </p:spTree>
    <p:extLst>
      <p:ext uri="{BB962C8B-B14F-4D97-AF65-F5344CB8AC3E}">
        <p14:creationId xmlns:p14="http://schemas.microsoft.com/office/powerpoint/2010/main" val="24282097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B626-341E-475F-84B2-521F5059A522}"/>
              </a:ext>
            </a:extLst>
          </p:cNvPr>
          <p:cNvSpPr>
            <a:spLocks noGrp="1"/>
          </p:cNvSpPr>
          <p:nvPr>
            <p:ph type="title"/>
          </p:nvPr>
        </p:nvSpPr>
        <p:spPr/>
        <p:txBody>
          <a:bodyPr/>
          <a:lstStyle/>
          <a:p>
            <a:r>
              <a:rPr lang="en-US" b="0" i="0" dirty="0">
                <a:effectLst/>
                <a:latin typeface="Arial" panose="020B0604020202020204" pitchFamily="34" charset="0"/>
              </a:rPr>
              <a:t>Research Questions </a:t>
            </a:r>
            <a:endParaRPr lang="en-US" dirty="0"/>
          </a:p>
        </p:txBody>
      </p:sp>
      <p:sp>
        <p:nvSpPr>
          <p:cNvPr id="3" name="Content Placeholder 2">
            <a:extLst>
              <a:ext uri="{FF2B5EF4-FFF2-40B4-BE49-F238E27FC236}">
                <a16:creationId xmlns:a16="http://schemas.microsoft.com/office/drawing/2014/main" id="{0C2D5F89-4BC4-4E12-8B16-12915FA94CEE}"/>
              </a:ext>
            </a:extLst>
          </p:cNvPr>
          <p:cNvSpPr>
            <a:spLocks noGrp="1"/>
          </p:cNvSpPr>
          <p:nvPr>
            <p:ph sz="half" idx="1"/>
          </p:nvPr>
        </p:nvSpPr>
        <p:spPr>
          <a:xfrm>
            <a:off x="1097280" y="2120900"/>
            <a:ext cx="4639736" cy="3858481"/>
          </a:xfrm>
        </p:spPr>
        <p:txBody>
          <a:bodyPr>
            <a:normAutofit fontScale="85000" lnSpcReduction="10000"/>
          </a:bodyPr>
          <a:lstStyle/>
          <a:p>
            <a:pPr>
              <a:buFont typeface="Wingdings" panose="05000000000000000000" pitchFamily="2" charset="2"/>
              <a:buChar char="v"/>
            </a:pPr>
            <a:r>
              <a:rPr lang="en-US" sz="2100" dirty="0">
                <a:latin typeface="Arial" panose="020B0604020202020204" pitchFamily="34" charset="0"/>
              </a:rPr>
              <a:t>Preference for printed, e-books, audiobook (sales numbers for both) on </a:t>
            </a:r>
            <a:br>
              <a:rPr lang="en-US" sz="2100" dirty="0">
                <a:latin typeface="Arial" panose="020B0604020202020204" pitchFamily="34" charset="0"/>
              </a:rPr>
            </a:br>
            <a:r>
              <a:rPr lang="en-US" sz="2100" dirty="0">
                <a:latin typeface="Arial" panose="020B0604020202020204" pitchFamily="34" charset="0"/>
              </a:rPr>
              <a:t>Amazon?  </a:t>
            </a:r>
          </a:p>
          <a:p>
            <a:pPr marL="201168" lvl="1" indent="0">
              <a:buNone/>
            </a:pPr>
            <a:r>
              <a:rPr lang="en-US" b="0" i="0" dirty="0">
                <a:effectLst/>
                <a:latin typeface="Arial" panose="020B0604020202020204" pitchFamily="34" charset="0"/>
              </a:rPr>
              <a:t>	</a:t>
            </a:r>
            <a:r>
              <a:rPr lang="en-US" b="0" i="1" dirty="0">
                <a:effectLst/>
                <a:latin typeface="Arial" panose="020B0604020202020204" pitchFamily="34" charset="0"/>
              </a:rPr>
              <a:t>Summary statistics and bar chart/pie chart</a:t>
            </a:r>
            <a:endParaRPr lang="en-US" sz="1900" i="1" dirty="0">
              <a:latin typeface="Arial" panose="020B0604020202020204" pitchFamily="34" charset="0"/>
            </a:endParaRPr>
          </a:p>
          <a:p>
            <a:pPr marL="342900" lvl="1" indent="-342900">
              <a:lnSpc>
                <a:spcPct val="110000"/>
              </a:lnSpc>
              <a:spcBef>
                <a:spcPts val="1200"/>
              </a:spcBef>
              <a:spcAft>
                <a:spcPts val="200"/>
              </a:spcAft>
              <a:buClr>
                <a:schemeClr val="accent1"/>
              </a:buClr>
              <a:buSzPct val="100000"/>
              <a:buFont typeface="Wingdings" panose="05000000000000000000" pitchFamily="2" charset="2"/>
              <a:buChar char="v"/>
            </a:pPr>
            <a:r>
              <a:rPr lang="en-US" sz="2100" dirty="0">
                <a:latin typeface="Arial" panose="020B0604020202020204" pitchFamily="34" charset="0"/>
              </a:rPr>
              <a:t>What are the price differences for Kindle versus printed copy on Amazon?</a:t>
            </a:r>
            <a:br>
              <a:rPr lang="en-US" sz="2100" dirty="0">
                <a:latin typeface="Arial" panose="020B0604020202020204" pitchFamily="34" charset="0"/>
              </a:rPr>
            </a:br>
            <a:r>
              <a:rPr lang="en-US" sz="2100" dirty="0">
                <a:latin typeface="Arial" panose="020B0604020202020204" pitchFamily="34" charset="0"/>
              </a:rPr>
              <a:t>	</a:t>
            </a:r>
            <a:r>
              <a:rPr lang="en-US" i="1" dirty="0">
                <a:latin typeface="Arial" panose="020B0604020202020204" pitchFamily="34" charset="0"/>
              </a:rPr>
              <a:t>Summary statistics and bar chart</a:t>
            </a:r>
          </a:p>
          <a:p>
            <a:pPr marL="0" lvl="1" indent="0">
              <a:lnSpc>
                <a:spcPct val="110000"/>
              </a:lnSpc>
              <a:spcBef>
                <a:spcPts val="1200"/>
              </a:spcBef>
              <a:spcAft>
                <a:spcPts val="200"/>
              </a:spcAft>
              <a:buClr>
                <a:schemeClr val="accent1"/>
              </a:buClr>
              <a:buSzPct val="100000"/>
              <a:buNone/>
            </a:pPr>
            <a:r>
              <a:rPr lang="en-US" sz="2100" dirty="0">
                <a:latin typeface="Arial" panose="020B0604020202020204" pitchFamily="34" charset="0"/>
              </a:rPr>
              <a:t>	</a:t>
            </a:r>
            <a:r>
              <a:rPr lang="en-US" i="1" dirty="0">
                <a:latin typeface="Arial" panose="020B0604020202020204" pitchFamily="34" charset="0"/>
              </a:rPr>
              <a:t>Scatter plot with regression line</a:t>
            </a:r>
          </a:p>
          <a:p>
            <a:pPr marL="342900" lvl="1" indent="-342900">
              <a:lnSpc>
                <a:spcPct val="110000"/>
              </a:lnSpc>
              <a:spcBef>
                <a:spcPts val="1200"/>
              </a:spcBef>
              <a:spcAft>
                <a:spcPts val="200"/>
              </a:spcAft>
              <a:buClr>
                <a:schemeClr val="accent1"/>
              </a:buClr>
              <a:buSzPct val="100000"/>
              <a:buFont typeface="Wingdings" panose="05000000000000000000" pitchFamily="2" charset="2"/>
              <a:buChar char="v"/>
            </a:pPr>
            <a:r>
              <a:rPr lang="en-US" sz="2100" dirty="0">
                <a:latin typeface="Arial" panose="020B0604020202020204" pitchFamily="34" charset="0"/>
              </a:rPr>
              <a:t>Which category of book is most popular (adult nonfiction or adult fiction)?</a:t>
            </a:r>
            <a:br>
              <a:rPr lang="en-US" sz="2100" dirty="0">
                <a:latin typeface="Arial" panose="020B0604020202020204" pitchFamily="34" charset="0"/>
              </a:rPr>
            </a:br>
            <a:r>
              <a:rPr lang="en-US" sz="2100" dirty="0">
                <a:latin typeface="Arial" panose="020B0604020202020204" pitchFamily="34" charset="0"/>
              </a:rPr>
              <a:t>	</a:t>
            </a:r>
            <a:r>
              <a:rPr lang="en-US" i="1" dirty="0">
                <a:latin typeface="Arial" panose="020B0604020202020204" pitchFamily="34" charset="0"/>
              </a:rPr>
              <a:t>Summary statistics and bar chart/pie chart</a:t>
            </a:r>
          </a:p>
        </p:txBody>
      </p:sp>
      <p:sp>
        <p:nvSpPr>
          <p:cNvPr id="4" name="Content Placeholder 3">
            <a:extLst>
              <a:ext uri="{FF2B5EF4-FFF2-40B4-BE49-F238E27FC236}">
                <a16:creationId xmlns:a16="http://schemas.microsoft.com/office/drawing/2014/main" id="{ACEEDC6D-C1C8-4B38-81D9-9EDF235C7BE9}"/>
              </a:ext>
            </a:extLst>
          </p:cNvPr>
          <p:cNvSpPr>
            <a:spLocks noGrp="1"/>
          </p:cNvSpPr>
          <p:nvPr>
            <p:ph sz="half" idx="2"/>
          </p:nvPr>
        </p:nvSpPr>
        <p:spPr/>
        <p:txBody>
          <a:bodyPr>
            <a:normAutofit fontScale="85000" lnSpcReduction="10000"/>
          </a:bodyPr>
          <a:lstStyle/>
          <a:p>
            <a:pPr>
              <a:buFont typeface="Wingdings" panose="05000000000000000000" pitchFamily="2" charset="2"/>
              <a:buChar char="v"/>
            </a:pPr>
            <a:r>
              <a:rPr lang="en-US" dirty="0">
                <a:latin typeface="Arial" panose="020B0604020202020204" pitchFamily="34" charset="0"/>
              </a:rPr>
              <a:t> </a:t>
            </a:r>
            <a:r>
              <a:rPr lang="en-US" sz="2100" dirty="0">
                <a:latin typeface="Arial" panose="020B0604020202020204" pitchFamily="34" charset="0"/>
              </a:rPr>
              <a:t>What is the rating for the top five books and their authors?</a:t>
            </a:r>
          </a:p>
          <a:p>
            <a:pPr marL="0" indent="0">
              <a:buNone/>
            </a:pPr>
            <a:endParaRPr lang="en-US" sz="2100" dirty="0">
              <a:latin typeface="Arial" panose="020B0604020202020204" pitchFamily="34" charset="0"/>
            </a:endParaRPr>
          </a:p>
          <a:p>
            <a:pPr>
              <a:buFont typeface="Wingdings" panose="05000000000000000000" pitchFamily="2" charset="2"/>
              <a:buChar char="v"/>
            </a:pPr>
            <a:r>
              <a:rPr lang="en-US" sz="2100" dirty="0">
                <a:latin typeface="Arial" panose="020B0604020202020204" pitchFamily="34" charset="0"/>
              </a:rPr>
              <a:t>What is the price average per category?</a:t>
            </a:r>
          </a:p>
          <a:p>
            <a:pPr marL="0" indent="0">
              <a:buNone/>
            </a:pPr>
            <a:endParaRPr lang="en-US" sz="2100" dirty="0">
              <a:latin typeface="Arial" panose="020B0604020202020204" pitchFamily="34" charset="0"/>
            </a:endParaRPr>
          </a:p>
          <a:p>
            <a:pPr>
              <a:buFont typeface="Wingdings" panose="05000000000000000000" pitchFamily="2" charset="2"/>
              <a:buChar char="v"/>
            </a:pPr>
            <a:r>
              <a:rPr lang="en-US" sz="2100" dirty="0">
                <a:latin typeface="Arial" panose="020B0604020202020204" pitchFamily="34" charset="0"/>
              </a:rPr>
              <a:t>Category with more ratings/sales?</a:t>
            </a:r>
          </a:p>
          <a:p>
            <a:pPr marL="0" indent="0">
              <a:buNone/>
            </a:pPr>
            <a:endParaRPr lang="en-US" sz="2100" dirty="0">
              <a:latin typeface="Arial" panose="020B0604020202020204" pitchFamily="34" charset="0"/>
            </a:endParaRPr>
          </a:p>
          <a:p>
            <a:pPr>
              <a:buFont typeface="Wingdings" panose="05000000000000000000" pitchFamily="2" charset="2"/>
              <a:buChar char="v"/>
            </a:pPr>
            <a:endParaRPr lang="en-US" sz="2100" dirty="0">
              <a:latin typeface="Arial" panose="020B0604020202020204" pitchFamily="34" charset="0"/>
            </a:endParaRPr>
          </a:p>
          <a:p>
            <a:pPr rtl="0" fontAlgn="base">
              <a:spcBef>
                <a:spcPts val="0"/>
              </a:spcBef>
              <a:spcAft>
                <a:spcPts val="0"/>
              </a:spcAft>
              <a:buFont typeface="Wingdings" panose="05000000000000000000" pitchFamily="2" charset="2"/>
              <a:buChar char="v"/>
            </a:pPr>
            <a:r>
              <a:rPr lang="en-US" sz="2100" dirty="0">
                <a:latin typeface="Arial" panose="020B0604020202020204" pitchFamily="34" charset="0"/>
              </a:rPr>
              <a:t>What is the rating average per category?</a:t>
            </a:r>
          </a:p>
          <a:p>
            <a:pPr marL="0" indent="0">
              <a:buNone/>
            </a:pPr>
            <a:endParaRPr lang="en-US" sz="1900" i="1" dirty="0">
              <a:latin typeface="Arial" panose="020B0604020202020204" pitchFamily="34" charset="0"/>
            </a:endParaRPr>
          </a:p>
        </p:txBody>
      </p:sp>
    </p:spTree>
    <p:extLst>
      <p:ext uri="{BB962C8B-B14F-4D97-AF65-F5344CB8AC3E}">
        <p14:creationId xmlns:p14="http://schemas.microsoft.com/office/powerpoint/2010/main" val="427126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3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9" name="Straight Connector 3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Rectangle 3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5EA1B2-D300-40E6-92BA-49A29F6BF465}"/>
              </a:ext>
            </a:extLst>
          </p:cNvPr>
          <p:cNvSpPr>
            <a:spLocks noGrp="1"/>
          </p:cNvSpPr>
          <p:nvPr>
            <p:ph type="title"/>
          </p:nvPr>
        </p:nvSpPr>
        <p:spPr>
          <a:xfrm>
            <a:off x="643467" y="516835"/>
            <a:ext cx="3448259" cy="845923"/>
          </a:xfrm>
        </p:spPr>
        <p:txBody>
          <a:bodyPr vert="horz" lIns="91440" tIns="45720" rIns="91440" bIns="45720" rtlCol="0" anchor="b">
            <a:normAutofit/>
          </a:bodyPr>
          <a:lstStyle/>
          <a:p>
            <a:r>
              <a:rPr lang="en-US" sz="4800" b="1" i="0" dirty="0">
                <a:solidFill>
                  <a:srgbClr val="FFFFFF"/>
                </a:solidFill>
                <a:effectLst/>
              </a:rPr>
              <a:t>Task Outline</a:t>
            </a:r>
            <a:endParaRPr lang="en-US" sz="4800" dirty="0">
              <a:solidFill>
                <a:srgbClr val="FFFFFF"/>
              </a:solidFill>
            </a:endParaRPr>
          </a:p>
        </p:txBody>
      </p:sp>
      <p:cxnSp>
        <p:nvCxnSpPr>
          <p:cNvPr id="51" name="Straight Connector 4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A5095E-214F-414B-B68A-5A8F6A9E5E54}"/>
              </a:ext>
            </a:extLst>
          </p:cNvPr>
          <p:cNvSpPr>
            <a:spLocks noGrp="1"/>
          </p:cNvSpPr>
          <p:nvPr>
            <p:ph sz="half" idx="1"/>
          </p:nvPr>
        </p:nvSpPr>
        <p:spPr>
          <a:xfrm>
            <a:off x="127819" y="1592826"/>
            <a:ext cx="3963907" cy="5093923"/>
          </a:xfrm>
        </p:spPr>
        <p:txBody>
          <a:bodyPr vert="horz" lIns="0" tIns="45720" rIns="0" bIns="45720" rtlCol="0">
            <a:noAutofit/>
          </a:bodyPr>
          <a:lstStyle/>
          <a:p>
            <a:pPr>
              <a:lnSpc>
                <a:spcPct val="90000"/>
              </a:lnSpc>
              <a:buFont typeface="Calibri" panose="020F0502020204030204" pitchFamily="34" charset="0"/>
              <a:buChar char="Ø"/>
            </a:pPr>
            <a:r>
              <a:rPr lang="en-US" sz="2400" b="0" i="0" dirty="0">
                <a:solidFill>
                  <a:srgbClr val="FFFFFF"/>
                </a:solidFill>
                <a:effectLst/>
              </a:rPr>
              <a:t>Task 1: Mine data from New York Times Book API, clean data, create csv</a:t>
            </a:r>
          </a:p>
          <a:p>
            <a:pPr>
              <a:lnSpc>
                <a:spcPct val="90000"/>
              </a:lnSpc>
              <a:buFont typeface="Calibri" panose="020F0502020204030204" pitchFamily="34" charset="0"/>
              <a:buChar char="Ø"/>
            </a:pPr>
            <a:r>
              <a:rPr lang="en-US" sz="2400" b="0" i="0" dirty="0">
                <a:solidFill>
                  <a:srgbClr val="FFFFFF"/>
                </a:solidFill>
                <a:effectLst/>
              </a:rPr>
              <a:t>Task 2: Mine data from Rainforest API, clean data, add to csv</a:t>
            </a:r>
          </a:p>
          <a:p>
            <a:pPr>
              <a:lnSpc>
                <a:spcPct val="90000"/>
              </a:lnSpc>
              <a:buFont typeface="Calibri" panose="020F0502020204030204" pitchFamily="34" charset="0"/>
              <a:buChar char="Ø"/>
            </a:pPr>
            <a:r>
              <a:rPr lang="en-US" sz="2400" b="0" i="0" dirty="0">
                <a:solidFill>
                  <a:srgbClr val="FFFFFF"/>
                </a:solidFill>
                <a:effectLst/>
              </a:rPr>
              <a:t>Task 3: Exploratory data analysis</a:t>
            </a:r>
          </a:p>
          <a:p>
            <a:pPr>
              <a:lnSpc>
                <a:spcPct val="90000"/>
              </a:lnSpc>
              <a:buFont typeface="Calibri" panose="020F0502020204030204" pitchFamily="34" charset="0"/>
              <a:buChar char="Ø"/>
            </a:pPr>
            <a:r>
              <a:rPr lang="en-US" sz="2400" b="0" i="0" dirty="0">
                <a:solidFill>
                  <a:srgbClr val="FFFFFF"/>
                </a:solidFill>
                <a:effectLst/>
              </a:rPr>
              <a:t>Task 4: Visualizations</a:t>
            </a:r>
          </a:p>
          <a:p>
            <a:pPr>
              <a:lnSpc>
                <a:spcPct val="90000"/>
              </a:lnSpc>
              <a:buFont typeface="Calibri" panose="020F0502020204030204" pitchFamily="34" charset="0"/>
              <a:buChar char="Ø"/>
            </a:pPr>
            <a:r>
              <a:rPr lang="en-US" sz="2400" b="0" i="0" dirty="0">
                <a:solidFill>
                  <a:srgbClr val="FFFFFF"/>
                </a:solidFill>
                <a:effectLst/>
              </a:rPr>
              <a:t>Presentation/PowerPoint</a:t>
            </a:r>
          </a:p>
          <a:p>
            <a:pPr>
              <a:lnSpc>
                <a:spcPct val="90000"/>
              </a:lnSpc>
              <a:buFont typeface="Calibri" panose="020F0502020204030204" pitchFamily="34" charset="0"/>
              <a:buChar char="Ø"/>
            </a:pPr>
            <a:r>
              <a:rPr lang="en-US" sz="2400" b="0" i="0" dirty="0">
                <a:solidFill>
                  <a:srgbClr val="FFFFFF"/>
                </a:solidFill>
                <a:effectLst/>
              </a:rPr>
              <a:t>Write-Up Summarizing Finding</a:t>
            </a:r>
            <a:endParaRPr lang="en-US" sz="2400" dirty="0">
              <a:solidFill>
                <a:srgbClr val="FFFFFF"/>
              </a:solidFill>
            </a:endParaRPr>
          </a:p>
        </p:txBody>
      </p:sp>
      <p:pic>
        <p:nvPicPr>
          <p:cNvPr id="5" name="Picture 4">
            <a:extLst>
              <a:ext uri="{FF2B5EF4-FFF2-40B4-BE49-F238E27FC236}">
                <a16:creationId xmlns:a16="http://schemas.microsoft.com/office/drawing/2014/main" id="{41799D3A-7282-434D-9556-00DE27B80D5F}"/>
              </a:ext>
            </a:extLst>
          </p:cNvPr>
          <p:cNvPicPr>
            <a:picLocks noChangeAspect="1"/>
          </p:cNvPicPr>
          <p:nvPr/>
        </p:nvPicPr>
        <p:blipFill rotWithShape="1">
          <a:blip r:embed="rId2"/>
          <a:srcRect l="23149" r="22444" b="-1"/>
          <a:stretch/>
        </p:blipFill>
        <p:spPr>
          <a:xfrm>
            <a:off x="4654296" y="10"/>
            <a:ext cx="7537703" cy="6857990"/>
          </a:xfrm>
          <a:prstGeom prst="rect">
            <a:avLst/>
          </a:prstGeom>
        </p:spPr>
      </p:pic>
    </p:spTree>
    <p:extLst>
      <p:ext uri="{BB962C8B-B14F-4D97-AF65-F5344CB8AC3E}">
        <p14:creationId xmlns:p14="http://schemas.microsoft.com/office/powerpoint/2010/main" val="402277212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74ABF-4391-4222-92A0-9A021F54387C}"/>
              </a:ext>
            </a:extLst>
          </p:cNvPr>
          <p:cNvSpPr>
            <a:spLocks noGrp="1"/>
          </p:cNvSpPr>
          <p:nvPr>
            <p:ph type="title"/>
          </p:nvPr>
        </p:nvSpPr>
        <p:spPr>
          <a:xfrm>
            <a:off x="1097280" y="286603"/>
            <a:ext cx="10058400" cy="1450757"/>
          </a:xfrm>
        </p:spPr>
        <p:txBody>
          <a:bodyPr>
            <a:normAutofit/>
          </a:bodyPr>
          <a:lstStyle/>
          <a:p>
            <a:r>
              <a:rPr lang="en-US" b="0" i="0" dirty="0">
                <a:effectLst/>
                <a:latin typeface="Arial" panose="020B0604020202020204" pitchFamily="34" charset="0"/>
              </a:rPr>
              <a:t>Task Division</a:t>
            </a:r>
            <a:endParaRPr lang="en-US" dirty="0"/>
          </a:p>
        </p:txBody>
      </p:sp>
      <p:cxnSp>
        <p:nvCxnSpPr>
          <p:cNvPr id="11" name="Straight Connector 10">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D1783899-2EDD-4355-A480-C672F023BBE7}"/>
              </a:ext>
            </a:extLst>
          </p:cNvPr>
          <p:cNvGraphicFramePr>
            <a:graphicFrameLocks noGrp="1"/>
          </p:cNvGraphicFramePr>
          <p:nvPr>
            <p:ph idx="1"/>
            <p:extLst>
              <p:ext uri="{D42A27DB-BD31-4B8C-83A1-F6EECF244321}">
                <p14:modId xmlns:p14="http://schemas.microsoft.com/office/powerpoint/2010/main" val="63790321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673606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E1FB3D03-386F-4B20-BFF7-5A6FF3C2D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1731"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ight Triangle 19">
            <a:extLst>
              <a:ext uri="{FF2B5EF4-FFF2-40B4-BE49-F238E27FC236}">
                <a16:creationId xmlns:a16="http://schemas.microsoft.com/office/drawing/2014/main" id="{FF35A874-2690-497F-80A0-03675049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9390" y="576989"/>
            <a:ext cx="1092260" cy="225432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ight Triangle 21">
            <a:extLst>
              <a:ext uri="{FF2B5EF4-FFF2-40B4-BE49-F238E27FC236}">
                <a16:creationId xmlns:a16="http://schemas.microsoft.com/office/drawing/2014/main" id="{297C449B-67BB-4D99-86C4-E6ECDEA69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399032" y="633344"/>
            <a:ext cx="325600" cy="40663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8C9D831B-1474-4A35-98F0-2826A355C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55B7000B-515B-4917-8E0E-BFD63A8A7A38}"/>
              </a:ext>
            </a:extLst>
          </p:cNvPr>
          <p:cNvPicPr>
            <a:picLocks noChangeAspect="1"/>
          </p:cNvPicPr>
          <p:nvPr/>
        </p:nvPicPr>
        <p:blipFill rotWithShape="1">
          <a:blip r:embed="rId2"/>
          <a:srcRect l="8266" r="15054" b="-3"/>
          <a:stretch/>
        </p:blipFill>
        <p:spPr>
          <a:xfrm>
            <a:off x="4062100" y="2828369"/>
            <a:ext cx="3471464" cy="2557932"/>
          </a:xfrm>
          <a:prstGeom prst="rect">
            <a:avLst/>
          </a:prstGeom>
        </p:spPr>
      </p:pic>
      <p:sp>
        <p:nvSpPr>
          <p:cNvPr id="26" name="Right Triangle 25">
            <a:extLst>
              <a:ext uri="{FF2B5EF4-FFF2-40B4-BE49-F238E27FC236}">
                <a16:creationId xmlns:a16="http://schemas.microsoft.com/office/drawing/2014/main" id="{946410AA-0894-4BBC-A1E1-6BB8EF472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ight Triangle 27">
            <a:extLst>
              <a:ext uri="{FF2B5EF4-FFF2-40B4-BE49-F238E27FC236}">
                <a16:creationId xmlns:a16="http://schemas.microsoft.com/office/drawing/2014/main" id="{1F3C359C-B3DD-4FB2-A6F9-1D519B65B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ight Triangle 29">
            <a:extLst>
              <a:ext uri="{FF2B5EF4-FFF2-40B4-BE49-F238E27FC236}">
                <a16:creationId xmlns:a16="http://schemas.microsoft.com/office/drawing/2014/main" id="{21908082-D0BB-4FF0-A90D-6B6B3DE2A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6013" y="2827175"/>
            <a:ext cx="1092260" cy="2560320"/>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63DFAA6-7CA2-4A04-AC4F-64270694A401}"/>
              </a:ext>
            </a:extLst>
          </p:cNvPr>
          <p:cNvPicPr>
            <a:picLocks noChangeAspect="1"/>
          </p:cNvPicPr>
          <p:nvPr/>
        </p:nvPicPr>
        <p:blipFill rotWithShape="1">
          <a:blip r:embed="rId3"/>
          <a:srcRect l="25051" r="24935" b="1"/>
          <a:stretch/>
        </p:blipFill>
        <p:spPr>
          <a:xfrm>
            <a:off x="7724632" y="635538"/>
            <a:ext cx="3837241" cy="5581640"/>
          </a:xfrm>
          <a:prstGeom prst="rect">
            <a:avLst/>
          </a:prstGeom>
        </p:spPr>
      </p:pic>
    </p:spTree>
    <p:extLst>
      <p:ext uri="{BB962C8B-B14F-4D97-AF65-F5344CB8AC3E}">
        <p14:creationId xmlns:p14="http://schemas.microsoft.com/office/powerpoint/2010/main" val="28729817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FF2B5EF4-FFF2-40B4-BE49-F238E27FC236}">
                <a16:creationId xmlns:a16="http://schemas.microsoft.com/office/drawing/2014/main" id="{1BFF059E-7697-4D20-A20D-45A67C0891E7}"/>
              </a:ext>
            </a:extLst>
          </p:cNvPr>
          <p:cNvPicPr>
            <a:picLocks noChangeAspect="1"/>
          </p:cNvPicPr>
          <p:nvPr/>
        </p:nvPicPr>
        <p:blipFill rotWithShape="1">
          <a:blip r:embed="rId2"/>
          <a:srcRect b="8628"/>
          <a:stretch/>
        </p:blipFill>
        <p:spPr>
          <a:xfrm>
            <a:off x="838199" y="557188"/>
            <a:ext cx="3462131" cy="5751713"/>
          </a:xfrm>
          <a:prstGeom prst="rect">
            <a:avLst/>
          </a:prstGeom>
        </p:spPr>
      </p:pic>
      <p:pic>
        <p:nvPicPr>
          <p:cNvPr id="5" name="Picture 4">
            <a:extLst>
              <a:ext uri="{FF2B5EF4-FFF2-40B4-BE49-F238E27FC236}">
                <a16:creationId xmlns:a16="http://schemas.microsoft.com/office/drawing/2014/main" id="{EFED2539-B010-4543-8252-49793A92AF5D}"/>
              </a:ext>
            </a:extLst>
          </p:cNvPr>
          <p:cNvPicPr>
            <a:picLocks noChangeAspect="1"/>
          </p:cNvPicPr>
          <p:nvPr/>
        </p:nvPicPr>
        <p:blipFill rotWithShape="1">
          <a:blip r:embed="rId3"/>
          <a:srcRect l="28832" r="33214" b="2"/>
          <a:stretch/>
        </p:blipFill>
        <p:spPr>
          <a:xfrm>
            <a:off x="4459582" y="557188"/>
            <a:ext cx="3295096" cy="5751713"/>
          </a:xfrm>
          <a:prstGeom prst="rect">
            <a:avLst/>
          </a:prstGeom>
        </p:spPr>
      </p:pic>
      <p:pic>
        <p:nvPicPr>
          <p:cNvPr id="3" name="Picture 2">
            <a:extLst>
              <a:ext uri="{FF2B5EF4-FFF2-40B4-BE49-F238E27FC236}">
                <a16:creationId xmlns:a16="http://schemas.microsoft.com/office/drawing/2014/main" id="{0A77DF82-402C-4FEE-8C00-6E14E4D15F6E}"/>
              </a:ext>
            </a:extLst>
          </p:cNvPr>
          <p:cNvPicPr>
            <a:picLocks noChangeAspect="1"/>
          </p:cNvPicPr>
          <p:nvPr/>
        </p:nvPicPr>
        <p:blipFill rotWithShape="1">
          <a:blip r:embed="rId4"/>
          <a:srcRect l="32370" r="25018" b="-2"/>
          <a:stretch/>
        </p:blipFill>
        <p:spPr>
          <a:xfrm>
            <a:off x="7913930" y="557188"/>
            <a:ext cx="3439859" cy="5751713"/>
          </a:xfrm>
          <a:prstGeom prst="rect">
            <a:avLst/>
          </a:prstGeom>
        </p:spPr>
      </p:pic>
      <p:pic>
        <p:nvPicPr>
          <p:cNvPr id="19" name="Picture 18">
            <a:extLst>
              <a:ext uri="{FF2B5EF4-FFF2-40B4-BE49-F238E27FC236}">
                <a16:creationId xmlns:a16="http://schemas.microsoft.com/office/drawing/2014/main" id="{5C9811D6-02F2-47E4-9072-AF6410923DF0}"/>
              </a:ext>
            </a:extLst>
          </p:cNvPr>
          <p:cNvPicPr>
            <a:picLocks noChangeAspect="1"/>
          </p:cNvPicPr>
          <p:nvPr/>
        </p:nvPicPr>
        <p:blipFill rotWithShape="1">
          <a:blip r:embed="rId5"/>
          <a:srcRect t="15188" r="-1" b="19142"/>
          <a:stretch/>
        </p:blipFill>
        <p:spPr>
          <a:xfrm rot="19356827">
            <a:off x="848695" y="810076"/>
            <a:ext cx="2774072" cy="1980136"/>
          </a:xfrm>
          <a:prstGeom prst="rect">
            <a:avLst/>
          </a:prstGeom>
          <a:ln w="152400">
            <a:solidFill>
              <a:srgbClr val="FFFFFF"/>
            </a:solidFill>
            <a:miter lim="800000"/>
          </a:ln>
        </p:spPr>
      </p:pic>
    </p:spTree>
    <p:extLst>
      <p:ext uri="{BB962C8B-B14F-4D97-AF65-F5344CB8AC3E}">
        <p14:creationId xmlns:p14="http://schemas.microsoft.com/office/powerpoint/2010/main" val="2784550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3ABDB-B5D1-4C4F-B415-0552D1613532}"/>
              </a:ext>
            </a:extLst>
          </p:cNvPr>
          <p:cNvPicPr>
            <a:picLocks noChangeAspect="1"/>
          </p:cNvPicPr>
          <p:nvPr/>
        </p:nvPicPr>
        <p:blipFill rotWithShape="1">
          <a:blip r:embed="rId2">
            <a:duotone>
              <a:prstClr val="black"/>
              <a:prstClr val="white"/>
            </a:duotone>
          </a:blip>
          <a:srcRect l="14520" r="18148" b="2"/>
          <a:stretch/>
        </p:blipFill>
        <p:spPr>
          <a:xfrm>
            <a:off x="20" y="10"/>
            <a:ext cx="6095980" cy="6857990"/>
          </a:xfrm>
          <a:prstGeom prst="rect">
            <a:avLst/>
          </a:prstGeom>
        </p:spPr>
      </p:pic>
      <p:pic>
        <p:nvPicPr>
          <p:cNvPr id="7" name="Picture 6">
            <a:extLst>
              <a:ext uri="{FF2B5EF4-FFF2-40B4-BE49-F238E27FC236}">
                <a16:creationId xmlns:a16="http://schemas.microsoft.com/office/drawing/2014/main" id="{74589CDE-4762-4D34-B4BE-A95A9E7A6009}"/>
              </a:ext>
            </a:extLst>
          </p:cNvPr>
          <p:cNvPicPr>
            <a:picLocks noChangeAspect="1"/>
          </p:cNvPicPr>
          <p:nvPr/>
        </p:nvPicPr>
        <p:blipFill rotWithShape="1">
          <a:blip r:embed="rId3">
            <a:duotone>
              <a:prstClr val="black"/>
              <a:prstClr val="white"/>
            </a:duotone>
          </a:blip>
          <a:srcRect l="27483" r="13183" b="-1"/>
          <a:stretch/>
        </p:blipFill>
        <p:spPr>
          <a:xfrm>
            <a:off x="6096000" y="10"/>
            <a:ext cx="6096000" cy="6857990"/>
          </a:xfrm>
          <a:prstGeom prst="rect">
            <a:avLst/>
          </a:prstGeom>
        </p:spPr>
      </p:pic>
    </p:spTree>
    <p:extLst>
      <p:ext uri="{BB962C8B-B14F-4D97-AF65-F5344CB8AC3E}">
        <p14:creationId xmlns:p14="http://schemas.microsoft.com/office/powerpoint/2010/main" val="312103638"/>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3CD65D-61A5-43C9-A837-6EC73C7DA8AB}">
  <ds:schemaRefs>
    <ds:schemaRef ds:uri="16c05727-aa75-4e4a-9b5f-8a80a1165891"/>
    <ds:schemaRef ds:uri="71af3243-3dd4-4a8d-8c0d-dd76da1f02a5"/>
    <ds:schemaRef ds:uri="http://purl.org/dc/dcmitype/"/>
    <ds:schemaRef ds:uri="http://purl.org/dc/elements/1.1/"/>
    <ds:schemaRef ds:uri="http://schemas.microsoft.com/office/infopath/2007/PartnerControls"/>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{A8A0E733-3AD0-4534-B81A-B9507137008F}tf11437505_win32</Template>
  <TotalTime>1950</TotalTime>
  <Words>554</Words>
  <Application>Microsoft Office PowerPoint</Application>
  <PresentationFormat>Widescreen</PresentationFormat>
  <Paragraphs>51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Georgia Pro Cond Light</vt:lpstr>
      <vt:lpstr>Speak Pro</vt:lpstr>
      <vt:lpstr>Wingdings</vt:lpstr>
      <vt:lpstr>RetrospectVTI</vt:lpstr>
      <vt:lpstr>Helping You Reach Out to Your Book Loving Customers Better</vt:lpstr>
      <vt:lpstr>Group Members</vt:lpstr>
      <vt:lpstr>Data to be used:  </vt:lpstr>
      <vt:lpstr>Research Questions </vt:lpstr>
      <vt:lpstr>Task Outline</vt:lpstr>
      <vt:lpstr>Task Division</vt:lpstr>
      <vt:lpstr>PowerPoint Presentation</vt:lpstr>
      <vt:lpstr>PowerPoint Presentation</vt:lpstr>
      <vt:lpstr>PowerPoint Presentation</vt:lpstr>
      <vt:lpstr>      What are the rating for the top five authors and their books?</vt:lpstr>
      <vt:lpstr>What is the price average per category?  The Hardcover Nonfiction has highest price…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Helping You Reach Out to Your Book Loving Customers Better</dc:title>
  <dc:creator>Norma Espinosa</dc:creator>
  <cp:lastModifiedBy>Norma Espinosa</cp:lastModifiedBy>
  <cp:revision>5</cp:revision>
  <dcterms:created xsi:type="dcterms:W3CDTF">2022-02-03T02:32:00Z</dcterms:created>
  <dcterms:modified xsi:type="dcterms:W3CDTF">2022-02-07T06:41:12Z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